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8.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1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16.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17.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18.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notesSlides/notesSlide19.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notesSlides/notesSlide20.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1.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notesSlides/notesSlide22.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9.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4.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5.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15" r:id="rId2"/>
    <p:sldMasterId id="2147483728" r:id="rId3"/>
    <p:sldMasterId id="2147483741" r:id="rId4"/>
    <p:sldMasterId id="2147483754" r:id="rId5"/>
    <p:sldMasterId id="2147483767" r:id="rId6"/>
    <p:sldMasterId id="2147483780" r:id="rId7"/>
    <p:sldMasterId id="2147483793" r:id="rId8"/>
    <p:sldMasterId id="2147483806" r:id="rId9"/>
    <p:sldMasterId id="2147483819" r:id="rId10"/>
    <p:sldMasterId id="2147483838" r:id="rId11"/>
  </p:sldMasterIdLst>
  <p:notesMasterIdLst>
    <p:notesMasterId r:id="rId62"/>
  </p:notesMasterIdLst>
  <p:handoutMasterIdLst>
    <p:handoutMasterId r:id="rId63"/>
  </p:handoutMasterIdLst>
  <p:sldIdLst>
    <p:sldId id="913" r:id="rId12"/>
    <p:sldId id="857" r:id="rId13"/>
    <p:sldId id="915" r:id="rId14"/>
    <p:sldId id="918" r:id="rId15"/>
    <p:sldId id="920" r:id="rId16"/>
    <p:sldId id="922" r:id="rId17"/>
    <p:sldId id="924" r:id="rId18"/>
    <p:sldId id="925" r:id="rId19"/>
    <p:sldId id="926" r:id="rId20"/>
    <p:sldId id="928" r:id="rId21"/>
    <p:sldId id="930" r:id="rId22"/>
    <p:sldId id="931" r:id="rId23"/>
    <p:sldId id="951" r:id="rId24"/>
    <p:sldId id="932" r:id="rId25"/>
    <p:sldId id="952" r:id="rId26"/>
    <p:sldId id="934" r:id="rId27"/>
    <p:sldId id="935" r:id="rId28"/>
    <p:sldId id="953" r:id="rId29"/>
    <p:sldId id="936" r:id="rId30"/>
    <p:sldId id="937" r:id="rId31"/>
    <p:sldId id="938" r:id="rId32"/>
    <p:sldId id="939" r:id="rId33"/>
    <p:sldId id="940" r:id="rId34"/>
    <p:sldId id="941" r:id="rId35"/>
    <p:sldId id="945" r:id="rId36"/>
    <p:sldId id="944" r:id="rId37"/>
    <p:sldId id="943" r:id="rId38"/>
    <p:sldId id="955" r:id="rId39"/>
    <p:sldId id="730" r:id="rId40"/>
    <p:sldId id="844" r:id="rId41"/>
    <p:sldId id="734" r:id="rId42"/>
    <p:sldId id="949" r:id="rId43"/>
    <p:sldId id="950" r:id="rId44"/>
    <p:sldId id="861" r:id="rId45"/>
    <p:sldId id="947" r:id="rId46"/>
    <p:sldId id="875" r:id="rId47"/>
    <p:sldId id="948" r:id="rId48"/>
    <p:sldId id="954" r:id="rId49"/>
    <p:sldId id="901" r:id="rId50"/>
    <p:sldId id="905" r:id="rId51"/>
    <p:sldId id="911" r:id="rId52"/>
    <p:sldId id="909" r:id="rId53"/>
    <p:sldId id="912" r:id="rId54"/>
    <p:sldId id="908" r:id="rId55"/>
    <p:sldId id="906" r:id="rId56"/>
    <p:sldId id="907" r:id="rId57"/>
    <p:sldId id="890" r:id="rId58"/>
    <p:sldId id="902" r:id="rId59"/>
    <p:sldId id="903" r:id="rId60"/>
    <p:sldId id="676" r:id="rId61"/>
  </p:sldIdLst>
  <p:sldSz cx="9144000" cy="6858000" type="screen4x3"/>
  <p:notesSz cx="9926638" cy="6797675"/>
  <p:defaultTextStyle>
    <a:defPPr>
      <a:defRPr lang="pl-PL"/>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4FEE"/>
    <a:srgbClr val="FFFF66"/>
    <a:srgbClr val="009900"/>
    <a:srgbClr val="009999"/>
    <a:srgbClr val="006699"/>
    <a:srgbClr val="003D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88206" autoAdjust="0"/>
  </p:normalViewPr>
  <p:slideViewPr>
    <p:cSldViewPr>
      <p:cViewPr varScale="1">
        <p:scale>
          <a:sx n="101" d="100"/>
          <a:sy n="101" d="100"/>
        </p:scale>
        <p:origin x="2124" y="72"/>
      </p:cViewPr>
      <p:guideLst>
        <p:guide orient="horz" pos="2160"/>
        <p:guide pos="2880"/>
      </p:guideLst>
    </p:cSldViewPr>
  </p:slideViewPr>
  <p:outlineViewPr>
    <p:cViewPr>
      <p:scale>
        <a:sx n="33" d="100"/>
        <a:sy n="33" d="100"/>
      </p:scale>
      <p:origin x="0" y="666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842" y="-7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EF7D-49ED-B60C-088D9553D156}"/>
              </c:ext>
            </c:extLst>
          </c:dPt>
          <c:dLbls>
            <c:dLbl>
              <c:idx val="0"/>
              <c:layout>
                <c:manualLayout>
                  <c:x val="1.0281131616610985E-2"/>
                  <c:y val="-0.13826970623923926"/>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7D-49ED-B60C-088D9553D156}"/>
                </c:ext>
              </c:extLst>
            </c:dLbl>
            <c:dLbl>
              <c:idx val="1"/>
              <c:layout>
                <c:manualLayout>
                  <c:x val="9.0508016241917424E-3"/>
                  <c:y val="-0.15110399774782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7D-49ED-B60C-088D9553D156}"/>
                </c:ext>
              </c:extLst>
            </c:dLbl>
            <c:dLbl>
              <c:idx val="2"/>
              <c:layout>
                <c:manualLayout>
                  <c:x val="1.129211026229842E-2"/>
                  <c:y val="-0.17498725980994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7D-49ED-B60C-088D9553D156}"/>
                </c:ext>
              </c:extLst>
            </c:dLbl>
            <c:dLbl>
              <c:idx val="3"/>
              <c:layout>
                <c:manualLayout>
                  <c:x val="1.1182592851087445E-2"/>
                  <c:y val="-0.14528795436209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7D-49ED-B60C-088D9553D156}"/>
                </c:ext>
              </c:extLst>
            </c:dLbl>
            <c:dLbl>
              <c:idx val="4"/>
              <c:layout>
                <c:manualLayout>
                  <c:x val="1.2851414520763731E-2"/>
                  <c:y val="-0.409578276900699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7D-49ED-B60C-088D9553D156}"/>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7D-49ED-B60C-088D9553D156}"/>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F7D-49ED-B60C-088D9553D156}"/>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F7D-49ED-B60C-088D9553D156}"/>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F7D-49ED-B60C-088D9553D156}"/>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F7D-49ED-B60C-088D9553D156}"/>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F7D-49ED-B60C-088D9553D156}"/>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F7D-49ED-B60C-088D9553D156}"/>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F7D-49ED-B60C-088D9553D156}"/>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F7D-49ED-B60C-088D9553D156}"/>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F7D-49ED-B60C-088D9553D156}"/>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F7D-49ED-B60C-088D9553D156}"/>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75</c:v>
                </c:pt>
                <c:pt idx="1">
                  <c:v>82</c:v>
                </c:pt>
                <c:pt idx="2">
                  <c:v>184</c:v>
                </c:pt>
                <c:pt idx="3">
                  <c:v>112</c:v>
                </c:pt>
                <c:pt idx="4">
                  <c:v>594</c:v>
                </c:pt>
              </c:numCache>
            </c:numRef>
          </c:val>
          <c:extLst>
            <c:ext xmlns:c16="http://schemas.microsoft.com/office/drawing/2014/chart" uri="{C3380CC4-5D6E-409C-BE32-E72D297353CC}">
              <c16:uniqueId val="{00000011-EF7D-49ED-B60C-088D9553D156}"/>
            </c:ext>
          </c:extLst>
        </c:ser>
        <c:dLbls>
          <c:showLegendKey val="0"/>
          <c:showVal val="0"/>
          <c:showCatName val="0"/>
          <c:showSerName val="0"/>
          <c:showPercent val="0"/>
          <c:showBubbleSize val="0"/>
        </c:dLbls>
        <c:gapWidth val="81"/>
        <c:gapDepth val="287"/>
        <c:shape val="box"/>
        <c:axId val="19706624"/>
        <c:axId val="19708160"/>
        <c:axId val="0"/>
      </c:bar3DChart>
      <c:catAx>
        <c:axId val="19706624"/>
        <c:scaling>
          <c:orientation val="minMax"/>
        </c:scaling>
        <c:delete val="1"/>
        <c:axPos val="b"/>
        <c:numFmt formatCode="General" sourceLinked="0"/>
        <c:majorTickMark val="out"/>
        <c:minorTickMark val="none"/>
        <c:tickLblPos val="none"/>
        <c:crossAx val="19708160"/>
        <c:crosses val="autoZero"/>
        <c:auto val="1"/>
        <c:lblAlgn val="ctr"/>
        <c:lblOffset val="100"/>
        <c:noMultiLvlLbl val="0"/>
      </c:catAx>
      <c:valAx>
        <c:axId val="19708160"/>
        <c:scaling>
          <c:orientation val="minMax"/>
        </c:scaling>
        <c:delete val="1"/>
        <c:axPos val="l"/>
        <c:numFmt formatCode="#,##0" sourceLinked="1"/>
        <c:majorTickMark val="out"/>
        <c:minorTickMark val="none"/>
        <c:tickLblPos val="none"/>
        <c:crossAx val="1970662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2039-45F0-9395-9775AA073B39}"/>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2039-45F0-9395-9775AA073B39}"/>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39-45F0-9395-9775AA073B39}"/>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39-45F0-9395-9775AA073B39}"/>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39-45F0-9395-9775AA073B39}"/>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39-45F0-9395-9775AA073B39}"/>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39-45F0-9395-9775AA073B39}"/>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39-45F0-9395-9775AA073B39}"/>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39-45F0-9395-9775AA073B39}"/>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039-45F0-9395-9775AA073B39}"/>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039-45F0-9395-9775AA073B39}"/>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039-45F0-9395-9775AA073B39}"/>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039-45F0-9395-9775AA073B39}"/>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039-45F0-9395-9775AA073B39}"/>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039-45F0-9395-9775AA073B39}"/>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039-45F0-9395-9775AA073B39}"/>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039-45F0-9395-9775AA073B39}"/>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039-45F0-9395-9775AA073B39}"/>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0</c:v>
                </c:pt>
                <c:pt idx="2">
                  <c:v>0</c:v>
                </c:pt>
              </c:numCache>
            </c:numRef>
          </c:val>
          <c:extLst>
            <c:ext xmlns:c16="http://schemas.microsoft.com/office/drawing/2014/chart" uri="{C3380CC4-5D6E-409C-BE32-E72D297353CC}">
              <c16:uniqueId val="{00000011-2039-45F0-9395-9775AA073B39}"/>
            </c:ext>
          </c:extLst>
        </c:ser>
        <c:dLbls>
          <c:showLegendKey val="0"/>
          <c:showVal val="0"/>
          <c:showCatName val="0"/>
          <c:showSerName val="0"/>
          <c:showPercent val="0"/>
          <c:showBubbleSize val="0"/>
        </c:dLbls>
        <c:gapWidth val="81"/>
        <c:gapDepth val="287"/>
        <c:shape val="box"/>
        <c:axId val="28724608"/>
        <c:axId val="28734592"/>
        <c:axId val="0"/>
      </c:bar3DChart>
      <c:catAx>
        <c:axId val="28724608"/>
        <c:scaling>
          <c:orientation val="minMax"/>
        </c:scaling>
        <c:delete val="1"/>
        <c:axPos val="b"/>
        <c:numFmt formatCode="General" sourceLinked="1"/>
        <c:majorTickMark val="out"/>
        <c:minorTickMark val="none"/>
        <c:tickLblPos val="none"/>
        <c:crossAx val="28734592"/>
        <c:crosses val="autoZero"/>
        <c:auto val="1"/>
        <c:lblAlgn val="ctr"/>
        <c:lblOffset val="100"/>
        <c:noMultiLvlLbl val="0"/>
      </c:catAx>
      <c:valAx>
        <c:axId val="28734592"/>
        <c:scaling>
          <c:orientation val="minMax"/>
        </c:scaling>
        <c:delete val="1"/>
        <c:axPos val="l"/>
        <c:numFmt formatCode="0" sourceLinked="1"/>
        <c:majorTickMark val="out"/>
        <c:minorTickMark val="none"/>
        <c:tickLblPos val="none"/>
        <c:crossAx val="2872460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1A21-44B1-8612-668D707A5C43}"/>
              </c:ext>
            </c:extLst>
          </c:dPt>
          <c:dLbls>
            <c:dLbl>
              <c:idx val="0"/>
              <c:layout>
                <c:manualLayout>
                  <c:x val="1.0281131616610985E-2"/>
                  <c:y val="-0.13826970623923926"/>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21-44B1-8612-668D707A5C43}"/>
                </c:ext>
              </c:extLst>
            </c:dLbl>
            <c:dLbl>
              <c:idx val="1"/>
              <c:layout>
                <c:manualLayout>
                  <c:x val="9.0508016241917424E-3"/>
                  <c:y val="-0.15110399774782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21-44B1-8612-668D707A5C43}"/>
                </c:ext>
              </c:extLst>
            </c:dLbl>
            <c:dLbl>
              <c:idx val="2"/>
              <c:layout>
                <c:manualLayout>
                  <c:x val="7.27225152709791E-3"/>
                  <c:y val="-0.148503304629348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21-44B1-8612-668D707A5C43}"/>
                </c:ext>
              </c:extLst>
            </c:dLbl>
            <c:dLbl>
              <c:idx val="3"/>
              <c:layout>
                <c:manualLayout>
                  <c:x val="1.1182592851087445E-2"/>
                  <c:y val="-0.14528795436209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21-44B1-8612-668D707A5C43}"/>
                </c:ext>
              </c:extLst>
            </c:dLbl>
            <c:dLbl>
              <c:idx val="4"/>
              <c:layout>
                <c:manualLayout>
                  <c:x val="1.2851414520763731E-2"/>
                  <c:y val="-0.455925198466745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21-44B1-8612-668D707A5C43}"/>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A21-44B1-8612-668D707A5C43}"/>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A21-44B1-8612-668D707A5C43}"/>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A21-44B1-8612-668D707A5C43}"/>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A21-44B1-8612-668D707A5C43}"/>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A21-44B1-8612-668D707A5C43}"/>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A21-44B1-8612-668D707A5C43}"/>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A21-44B1-8612-668D707A5C43}"/>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A21-44B1-8612-668D707A5C43}"/>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A21-44B1-8612-668D707A5C43}"/>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A21-44B1-8612-668D707A5C43}"/>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A21-44B1-8612-668D707A5C43}"/>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0.1</c:v>
                </c:pt>
                <c:pt idx="1">
                  <c:v>0.1</c:v>
                </c:pt>
                <c:pt idx="2">
                  <c:v>0</c:v>
                </c:pt>
                <c:pt idx="3">
                  <c:v>0</c:v>
                </c:pt>
                <c:pt idx="4">
                  <c:v>8</c:v>
                </c:pt>
              </c:numCache>
            </c:numRef>
          </c:val>
          <c:extLst>
            <c:ext xmlns:c16="http://schemas.microsoft.com/office/drawing/2014/chart" uri="{C3380CC4-5D6E-409C-BE32-E72D297353CC}">
              <c16:uniqueId val="{00000011-1A21-44B1-8612-668D707A5C43}"/>
            </c:ext>
          </c:extLst>
        </c:ser>
        <c:dLbls>
          <c:showLegendKey val="0"/>
          <c:showVal val="0"/>
          <c:showCatName val="0"/>
          <c:showSerName val="0"/>
          <c:showPercent val="0"/>
          <c:showBubbleSize val="0"/>
        </c:dLbls>
        <c:gapWidth val="81"/>
        <c:gapDepth val="287"/>
        <c:shape val="box"/>
        <c:axId val="28662400"/>
        <c:axId val="28688768"/>
        <c:axId val="0"/>
      </c:bar3DChart>
      <c:catAx>
        <c:axId val="28662400"/>
        <c:scaling>
          <c:orientation val="minMax"/>
        </c:scaling>
        <c:delete val="1"/>
        <c:axPos val="b"/>
        <c:numFmt formatCode="General" sourceLinked="0"/>
        <c:majorTickMark val="out"/>
        <c:minorTickMark val="none"/>
        <c:tickLblPos val="none"/>
        <c:crossAx val="28688768"/>
        <c:crosses val="autoZero"/>
        <c:auto val="1"/>
        <c:lblAlgn val="ctr"/>
        <c:lblOffset val="100"/>
        <c:noMultiLvlLbl val="0"/>
      </c:catAx>
      <c:valAx>
        <c:axId val="28688768"/>
        <c:scaling>
          <c:orientation val="minMax"/>
        </c:scaling>
        <c:delete val="1"/>
        <c:axPos val="l"/>
        <c:numFmt formatCode="#,##0" sourceLinked="1"/>
        <c:majorTickMark val="out"/>
        <c:minorTickMark val="none"/>
        <c:tickLblPos val="none"/>
        <c:crossAx val="28662400"/>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FEB8-4CC4-A0D8-3544761691A4}"/>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FEB8-4CC4-A0D8-3544761691A4}"/>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B8-4CC4-A0D8-3544761691A4}"/>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B8-4CC4-A0D8-3544761691A4}"/>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B8-4CC4-A0D8-3544761691A4}"/>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B8-4CC4-A0D8-3544761691A4}"/>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B8-4CC4-A0D8-3544761691A4}"/>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B8-4CC4-A0D8-3544761691A4}"/>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B8-4CC4-A0D8-3544761691A4}"/>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EB8-4CC4-A0D8-3544761691A4}"/>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B8-4CC4-A0D8-3544761691A4}"/>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B8-4CC4-A0D8-3544761691A4}"/>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EB8-4CC4-A0D8-3544761691A4}"/>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EB8-4CC4-A0D8-3544761691A4}"/>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B8-4CC4-A0D8-3544761691A4}"/>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EB8-4CC4-A0D8-3544761691A4}"/>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B8-4CC4-A0D8-3544761691A4}"/>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EB8-4CC4-A0D8-3544761691A4}"/>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0</c:v>
                </c:pt>
                <c:pt idx="2">
                  <c:v>0</c:v>
                </c:pt>
              </c:numCache>
            </c:numRef>
          </c:val>
          <c:extLst>
            <c:ext xmlns:c16="http://schemas.microsoft.com/office/drawing/2014/chart" uri="{C3380CC4-5D6E-409C-BE32-E72D297353CC}">
              <c16:uniqueId val="{00000011-FEB8-4CC4-A0D8-3544761691A4}"/>
            </c:ext>
          </c:extLst>
        </c:ser>
        <c:dLbls>
          <c:showLegendKey val="0"/>
          <c:showVal val="0"/>
          <c:showCatName val="0"/>
          <c:showSerName val="0"/>
          <c:showPercent val="0"/>
          <c:showBubbleSize val="0"/>
        </c:dLbls>
        <c:gapWidth val="81"/>
        <c:gapDepth val="287"/>
        <c:shape val="box"/>
        <c:axId val="30387200"/>
        <c:axId val="30155520"/>
        <c:axId val="0"/>
      </c:bar3DChart>
      <c:catAx>
        <c:axId val="30387200"/>
        <c:scaling>
          <c:orientation val="minMax"/>
        </c:scaling>
        <c:delete val="1"/>
        <c:axPos val="b"/>
        <c:numFmt formatCode="General" sourceLinked="1"/>
        <c:majorTickMark val="out"/>
        <c:minorTickMark val="none"/>
        <c:tickLblPos val="none"/>
        <c:crossAx val="30155520"/>
        <c:crosses val="autoZero"/>
        <c:auto val="1"/>
        <c:lblAlgn val="ctr"/>
        <c:lblOffset val="100"/>
        <c:noMultiLvlLbl val="0"/>
      </c:catAx>
      <c:valAx>
        <c:axId val="30155520"/>
        <c:scaling>
          <c:orientation val="minMax"/>
        </c:scaling>
        <c:delete val="1"/>
        <c:axPos val="l"/>
        <c:numFmt formatCode="0" sourceLinked="1"/>
        <c:majorTickMark val="out"/>
        <c:minorTickMark val="none"/>
        <c:tickLblPos val="none"/>
        <c:crossAx val="30387200"/>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BBE2-44AB-8143-499403737461}"/>
              </c:ext>
            </c:extLst>
          </c:dPt>
          <c:dLbls>
            <c:dLbl>
              <c:idx val="0"/>
              <c:layout>
                <c:manualLayout>
                  <c:x val="1.1621084528344488E-2"/>
                  <c:y val="-0.23427404376890665"/>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E2-44AB-8143-499403737461}"/>
                </c:ext>
              </c:extLst>
            </c:dLbl>
            <c:dLbl>
              <c:idx val="1"/>
              <c:layout>
                <c:manualLayout>
                  <c:x val="9.0508016241917424E-3"/>
                  <c:y val="-0.15110399774782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E2-44AB-8143-499403737461}"/>
                </c:ext>
              </c:extLst>
            </c:dLbl>
            <c:dLbl>
              <c:idx val="2"/>
              <c:layout>
                <c:manualLayout>
                  <c:x val="1.1292004754195135E-2"/>
                  <c:y val="-0.218023686978417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E2-44AB-8143-499403737461}"/>
                </c:ext>
              </c:extLst>
            </c:dLbl>
            <c:dLbl>
              <c:idx val="3"/>
              <c:layout>
                <c:manualLayout>
                  <c:x val="1.1182592851087445E-2"/>
                  <c:y val="-0.14528795436209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E2-44AB-8143-499403737461}"/>
                </c:ext>
              </c:extLst>
            </c:dLbl>
            <c:dLbl>
              <c:idx val="4"/>
              <c:layout>
                <c:manualLayout>
                  <c:x val="1.6871273255964242E-2"/>
                  <c:y val="-0.465856681659470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E2-44AB-8143-499403737461}"/>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BE2-44AB-8143-499403737461}"/>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BE2-44AB-8143-499403737461}"/>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E2-44AB-8143-499403737461}"/>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E2-44AB-8143-499403737461}"/>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E2-44AB-8143-499403737461}"/>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BE2-44AB-8143-499403737461}"/>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BE2-44AB-8143-499403737461}"/>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BE2-44AB-8143-499403737461}"/>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BE2-44AB-8143-499403737461}"/>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BE2-44AB-8143-499403737461}"/>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BE2-44AB-8143-499403737461}"/>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25</c:v>
                </c:pt>
                <c:pt idx="1">
                  <c:v>7</c:v>
                </c:pt>
                <c:pt idx="2">
                  <c:v>32</c:v>
                </c:pt>
                <c:pt idx="3">
                  <c:v>17</c:v>
                </c:pt>
                <c:pt idx="4">
                  <c:v>97</c:v>
                </c:pt>
              </c:numCache>
            </c:numRef>
          </c:val>
          <c:extLst>
            <c:ext xmlns:c16="http://schemas.microsoft.com/office/drawing/2014/chart" uri="{C3380CC4-5D6E-409C-BE32-E72D297353CC}">
              <c16:uniqueId val="{00000011-BBE2-44AB-8143-499403737461}"/>
            </c:ext>
          </c:extLst>
        </c:ser>
        <c:dLbls>
          <c:showLegendKey val="0"/>
          <c:showVal val="0"/>
          <c:showCatName val="0"/>
          <c:showSerName val="0"/>
          <c:showPercent val="0"/>
          <c:showBubbleSize val="0"/>
        </c:dLbls>
        <c:gapWidth val="81"/>
        <c:gapDepth val="287"/>
        <c:shape val="box"/>
        <c:axId val="29969408"/>
        <c:axId val="29983488"/>
        <c:axId val="0"/>
      </c:bar3DChart>
      <c:catAx>
        <c:axId val="29969408"/>
        <c:scaling>
          <c:orientation val="minMax"/>
        </c:scaling>
        <c:delete val="1"/>
        <c:axPos val="b"/>
        <c:numFmt formatCode="General" sourceLinked="0"/>
        <c:majorTickMark val="out"/>
        <c:minorTickMark val="none"/>
        <c:tickLblPos val="none"/>
        <c:crossAx val="29983488"/>
        <c:crosses val="autoZero"/>
        <c:auto val="1"/>
        <c:lblAlgn val="ctr"/>
        <c:lblOffset val="100"/>
        <c:noMultiLvlLbl val="0"/>
      </c:catAx>
      <c:valAx>
        <c:axId val="29983488"/>
        <c:scaling>
          <c:orientation val="minMax"/>
        </c:scaling>
        <c:delete val="1"/>
        <c:axPos val="l"/>
        <c:numFmt formatCode="#,##0" sourceLinked="1"/>
        <c:majorTickMark val="out"/>
        <c:minorTickMark val="none"/>
        <c:tickLblPos val="none"/>
        <c:crossAx val="2996940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49EB-4E8A-8952-EB5362E1B7BF}"/>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49EB-4E8A-8952-EB5362E1B7BF}"/>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EB-4E8A-8952-EB5362E1B7BF}"/>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EB-4E8A-8952-EB5362E1B7BF}"/>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EB-4E8A-8952-EB5362E1B7BF}"/>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EB-4E8A-8952-EB5362E1B7BF}"/>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EB-4E8A-8952-EB5362E1B7BF}"/>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EB-4E8A-8952-EB5362E1B7BF}"/>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EB-4E8A-8952-EB5362E1B7BF}"/>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EB-4E8A-8952-EB5362E1B7BF}"/>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EB-4E8A-8952-EB5362E1B7BF}"/>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EB-4E8A-8952-EB5362E1B7BF}"/>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9EB-4E8A-8952-EB5362E1B7BF}"/>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9EB-4E8A-8952-EB5362E1B7BF}"/>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9EB-4E8A-8952-EB5362E1B7BF}"/>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9EB-4E8A-8952-EB5362E1B7BF}"/>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9EB-4E8A-8952-EB5362E1B7BF}"/>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9EB-4E8A-8952-EB5362E1B7BF}"/>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13</c:v>
                </c:pt>
                <c:pt idx="2">
                  <c:v>25</c:v>
                </c:pt>
              </c:numCache>
            </c:numRef>
          </c:val>
          <c:extLst>
            <c:ext xmlns:c16="http://schemas.microsoft.com/office/drawing/2014/chart" uri="{C3380CC4-5D6E-409C-BE32-E72D297353CC}">
              <c16:uniqueId val="{00000011-49EB-4E8A-8952-EB5362E1B7BF}"/>
            </c:ext>
          </c:extLst>
        </c:ser>
        <c:dLbls>
          <c:showLegendKey val="0"/>
          <c:showVal val="0"/>
          <c:showCatName val="0"/>
          <c:showSerName val="0"/>
          <c:showPercent val="0"/>
          <c:showBubbleSize val="0"/>
        </c:dLbls>
        <c:gapWidth val="81"/>
        <c:gapDepth val="287"/>
        <c:shape val="box"/>
        <c:axId val="30120192"/>
        <c:axId val="29896704"/>
        <c:axId val="0"/>
      </c:bar3DChart>
      <c:catAx>
        <c:axId val="30120192"/>
        <c:scaling>
          <c:orientation val="minMax"/>
        </c:scaling>
        <c:delete val="1"/>
        <c:axPos val="b"/>
        <c:numFmt formatCode="General" sourceLinked="1"/>
        <c:majorTickMark val="out"/>
        <c:minorTickMark val="none"/>
        <c:tickLblPos val="none"/>
        <c:crossAx val="29896704"/>
        <c:crosses val="autoZero"/>
        <c:auto val="1"/>
        <c:lblAlgn val="ctr"/>
        <c:lblOffset val="100"/>
        <c:noMultiLvlLbl val="0"/>
      </c:catAx>
      <c:valAx>
        <c:axId val="29896704"/>
        <c:scaling>
          <c:orientation val="minMax"/>
        </c:scaling>
        <c:delete val="1"/>
        <c:axPos val="l"/>
        <c:numFmt formatCode="0" sourceLinked="1"/>
        <c:majorTickMark val="out"/>
        <c:minorTickMark val="none"/>
        <c:tickLblPos val="none"/>
        <c:crossAx val="30120192"/>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686C-46C7-805E-D810237E59CC}"/>
              </c:ext>
            </c:extLst>
          </c:dPt>
          <c:dLbls>
            <c:dLbl>
              <c:idx val="0"/>
              <c:layout>
                <c:manualLayout>
                  <c:x val="1.1621084528344488E-2"/>
                  <c:y val="-0.43952469641854031"/>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6C-46C7-805E-D810237E59CC}"/>
                </c:ext>
              </c:extLst>
            </c:dLbl>
            <c:dLbl>
              <c:idx val="1"/>
              <c:layout>
                <c:manualLayout>
                  <c:x val="6.3708958007247353E-3"/>
                  <c:y val="-0.15772498654297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6C-46C7-805E-D810237E59CC}"/>
                </c:ext>
              </c:extLst>
            </c:dLbl>
            <c:dLbl>
              <c:idx val="2"/>
              <c:layout>
                <c:manualLayout>
                  <c:x val="5.9320875991578344E-3"/>
                  <c:y val="-0.165055776617222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6C-46C7-805E-D810237E59CC}"/>
                </c:ext>
              </c:extLst>
            </c:dLbl>
            <c:dLbl>
              <c:idx val="3"/>
              <c:layout>
                <c:manualLayout>
                  <c:x val="1.1182592851087445E-2"/>
                  <c:y val="-0.251223775084489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6C-46C7-805E-D810237E59CC}"/>
                </c:ext>
              </c:extLst>
            </c:dLbl>
            <c:dLbl>
              <c:idx val="4"/>
              <c:layout>
                <c:manualLayout>
                  <c:x val="1.2851414520763731E-2"/>
                  <c:y val="-0.297021467383158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6C-46C7-805E-D810237E59CC}"/>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6C-46C7-805E-D810237E59CC}"/>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6C-46C7-805E-D810237E59CC}"/>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6C-46C7-805E-D810237E59CC}"/>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6C-46C7-805E-D810237E59CC}"/>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86C-46C7-805E-D810237E59CC}"/>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86C-46C7-805E-D810237E59CC}"/>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86C-46C7-805E-D810237E59CC}"/>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86C-46C7-805E-D810237E59CC}"/>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86C-46C7-805E-D810237E59CC}"/>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86C-46C7-805E-D810237E59CC}"/>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86C-46C7-805E-D810237E59CC}"/>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84</c:v>
                </c:pt>
                <c:pt idx="1">
                  <c:v>14.29</c:v>
                </c:pt>
                <c:pt idx="2">
                  <c:v>9.3800000000000008</c:v>
                </c:pt>
                <c:pt idx="3">
                  <c:v>29.41</c:v>
                </c:pt>
                <c:pt idx="4">
                  <c:v>46.53</c:v>
                </c:pt>
              </c:numCache>
            </c:numRef>
          </c:val>
          <c:extLst>
            <c:ext xmlns:c16="http://schemas.microsoft.com/office/drawing/2014/chart" uri="{C3380CC4-5D6E-409C-BE32-E72D297353CC}">
              <c16:uniqueId val="{00000011-686C-46C7-805E-D810237E59CC}"/>
            </c:ext>
          </c:extLst>
        </c:ser>
        <c:dLbls>
          <c:showLegendKey val="0"/>
          <c:showVal val="0"/>
          <c:showCatName val="0"/>
          <c:showSerName val="0"/>
          <c:showPercent val="0"/>
          <c:showBubbleSize val="0"/>
        </c:dLbls>
        <c:gapWidth val="81"/>
        <c:gapDepth val="287"/>
        <c:shape val="box"/>
        <c:axId val="29622656"/>
        <c:axId val="29624192"/>
        <c:axId val="0"/>
      </c:bar3DChart>
      <c:catAx>
        <c:axId val="29622656"/>
        <c:scaling>
          <c:orientation val="minMax"/>
        </c:scaling>
        <c:delete val="1"/>
        <c:axPos val="b"/>
        <c:numFmt formatCode="General" sourceLinked="0"/>
        <c:majorTickMark val="out"/>
        <c:minorTickMark val="none"/>
        <c:tickLblPos val="none"/>
        <c:crossAx val="29624192"/>
        <c:crosses val="autoZero"/>
        <c:auto val="1"/>
        <c:lblAlgn val="ctr"/>
        <c:lblOffset val="100"/>
        <c:noMultiLvlLbl val="0"/>
      </c:catAx>
      <c:valAx>
        <c:axId val="29624192"/>
        <c:scaling>
          <c:orientation val="minMax"/>
        </c:scaling>
        <c:delete val="1"/>
        <c:axPos val="l"/>
        <c:numFmt formatCode="#,##0.00" sourceLinked="1"/>
        <c:majorTickMark val="out"/>
        <c:minorTickMark val="none"/>
        <c:tickLblPos val="none"/>
        <c:crossAx val="2962265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C185-4269-A41A-6214A51E6A97}"/>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C185-4269-A41A-6214A51E6A97}"/>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85-4269-A41A-6214A51E6A97}"/>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85-4269-A41A-6214A51E6A97}"/>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85-4269-A41A-6214A51E6A97}"/>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85-4269-A41A-6214A51E6A97}"/>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85-4269-A41A-6214A51E6A97}"/>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85-4269-A41A-6214A51E6A97}"/>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85-4269-A41A-6214A51E6A97}"/>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85-4269-A41A-6214A51E6A97}"/>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85-4269-A41A-6214A51E6A97}"/>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85-4269-A41A-6214A51E6A97}"/>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185-4269-A41A-6214A51E6A97}"/>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85-4269-A41A-6214A51E6A97}"/>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185-4269-A41A-6214A51E6A97}"/>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185-4269-A41A-6214A51E6A97}"/>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185-4269-A41A-6214A51E6A97}"/>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185-4269-A41A-6214A51E6A97}"/>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46.15</c:v>
                </c:pt>
                <c:pt idx="2">
                  <c:v>84</c:v>
                </c:pt>
              </c:numCache>
            </c:numRef>
          </c:val>
          <c:extLst>
            <c:ext xmlns:c16="http://schemas.microsoft.com/office/drawing/2014/chart" uri="{C3380CC4-5D6E-409C-BE32-E72D297353CC}">
              <c16:uniqueId val="{00000011-C185-4269-A41A-6214A51E6A97}"/>
            </c:ext>
          </c:extLst>
        </c:ser>
        <c:dLbls>
          <c:showLegendKey val="0"/>
          <c:showVal val="0"/>
          <c:showCatName val="0"/>
          <c:showSerName val="0"/>
          <c:showPercent val="0"/>
          <c:showBubbleSize val="0"/>
        </c:dLbls>
        <c:gapWidth val="81"/>
        <c:gapDepth val="287"/>
        <c:shape val="box"/>
        <c:axId val="30217728"/>
        <c:axId val="30219264"/>
        <c:axId val="0"/>
      </c:bar3DChart>
      <c:catAx>
        <c:axId val="30217728"/>
        <c:scaling>
          <c:orientation val="minMax"/>
        </c:scaling>
        <c:delete val="1"/>
        <c:axPos val="b"/>
        <c:numFmt formatCode="General" sourceLinked="1"/>
        <c:majorTickMark val="out"/>
        <c:minorTickMark val="none"/>
        <c:tickLblPos val="none"/>
        <c:crossAx val="30219264"/>
        <c:crosses val="autoZero"/>
        <c:auto val="1"/>
        <c:lblAlgn val="ctr"/>
        <c:lblOffset val="100"/>
        <c:noMultiLvlLbl val="0"/>
      </c:catAx>
      <c:valAx>
        <c:axId val="30219264"/>
        <c:scaling>
          <c:orientation val="minMax"/>
        </c:scaling>
        <c:delete val="1"/>
        <c:axPos val="l"/>
        <c:numFmt formatCode="0.00" sourceLinked="1"/>
        <c:majorTickMark val="out"/>
        <c:minorTickMark val="none"/>
        <c:tickLblPos val="none"/>
        <c:crossAx val="3021772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010D-48A4-A218-ED21CB8680DD}"/>
              </c:ext>
            </c:extLst>
          </c:dPt>
          <c:dLbls>
            <c:dLbl>
              <c:idx val="0"/>
              <c:layout>
                <c:manualLayout>
                  <c:x val="1.1621084528344488E-2"/>
                  <c:y val="-0.14820118943196348"/>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0D-48A4-A218-ED21CB8680DD}"/>
                </c:ext>
              </c:extLst>
            </c:dLbl>
            <c:dLbl>
              <c:idx val="1"/>
              <c:layout>
                <c:manualLayout>
                  <c:x val="1.0390754535925245E-2"/>
                  <c:y val="-0.369596627987753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0D-48A4-A218-ED21CB8680DD}"/>
                </c:ext>
              </c:extLst>
            </c:dLbl>
            <c:dLbl>
              <c:idx val="2"/>
              <c:layout>
                <c:manualLayout>
                  <c:x val="1.1292004754195135E-2"/>
                  <c:y val="-0.30740703571293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0D-48A4-A218-ED21CB8680DD}"/>
                </c:ext>
              </c:extLst>
            </c:dLbl>
            <c:dLbl>
              <c:idx val="3"/>
              <c:layout>
                <c:manualLayout>
                  <c:x val="1.2522545762820948E-2"/>
                  <c:y val="-0.204876853518442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0D-48A4-A218-ED21CB8680DD}"/>
                </c:ext>
              </c:extLst>
            </c:dLbl>
            <c:dLbl>
              <c:idx val="4"/>
              <c:layout>
                <c:manualLayout>
                  <c:x val="1.2851414520763731E-2"/>
                  <c:y val="-0.459235692864320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0D-48A4-A218-ED21CB8680DD}"/>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0D-48A4-A218-ED21CB8680DD}"/>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0D-48A4-A218-ED21CB8680DD}"/>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0D-48A4-A218-ED21CB8680DD}"/>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0D-48A4-A218-ED21CB8680DD}"/>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0D-48A4-A218-ED21CB8680DD}"/>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10D-48A4-A218-ED21CB8680DD}"/>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10D-48A4-A218-ED21CB8680DD}"/>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10D-48A4-A218-ED21CB8680DD}"/>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10D-48A4-A218-ED21CB8680DD}"/>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10D-48A4-A218-ED21CB8680DD}"/>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10D-48A4-A218-ED21CB8680DD}"/>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4</c:v>
                </c:pt>
                <c:pt idx="1">
                  <c:v>25</c:v>
                </c:pt>
                <c:pt idx="2">
                  <c:v>17</c:v>
                </c:pt>
                <c:pt idx="3">
                  <c:v>7</c:v>
                </c:pt>
                <c:pt idx="4">
                  <c:v>35</c:v>
                </c:pt>
              </c:numCache>
            </c:numRef>
          </c:val>
          <c:extLst>
            <c:ext xmlns:c16="http://schemas.microsoft.com/office/drawing/2014/chart" uri="{C3380CC4-5D6E-409C-BE32-E72D297353CC}">
              <c16:uniqueId val="{00000011-010D-48A4-A218-ED21CB8680DD}"/>
            </c:ext>
          </c:extLst>
        </c:ser>
        <c:dLbls>
          <c:showLegendKey val="0"/>
          <c:showVal val="0"/>
          <c:showCatName val="0"/>
          <c:showSerName val="0"/>
          <c:showPercent val="0"/>
          <c:showBubbleSize val="0"/>
        </c:dLbls>
        <c:gapWidth val="81"/>
        <c:gapDepth val="287"/>
        <c:shape val="box"/>
        <c:axId val="107548032"/>
        <c:axId val="107677184"/>
        <c:axId val="0"/>
      </c:bar3DChart>
      <c:catAx>
        <c:axId val="107548032"/>
        <c:scaling>
          <c:orientation val="minMax"/>
        </c:scaling>
        <c:delete val="1"/>
        <c:axPos val="b"/>
        <c:numFmt formatCode="General" sourceLinked="0"/>
        <c:majorTickMark val="out"/>
        <c:minorTickMark val="none"/>
        <c:tickLblPos val="none"/>
        <c:crossAx val="107677184"/>
        <c:crosses val="autoZero"/>
        <c:auto val="1"/>
        <c:lblAlgn val="ctr"/>
        <c:lblOffset val="100"/>
        <c:noMultiLvlLbl val="0"/>
      </c:catAx>
      <c:valAx>
        <c:axId val="107677184"/>
        <c:scaling>
          <c:orientation val="minMax"/>
        </c:scaling>
        <c:delete val="1"/>
        <c:axPos val="l"/>
        <c:numFmt formatCode="#,##0" sourceLinked="1"/>
        <c:majorTickMark val="out"/>
        <c:minorTickMark val="none"/>
        <c:tickLblPos val="none"/>
        <c:crossAx val="107548032"/>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6D66-434E-BA55-0E89BE19A89E}"/>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6D66-434E-BA55-0E89BE19A89E}"/>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66-434E-BA55-0E89BE19A89E}"/>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66-434E-BA55-0E89BE19A89E}"/>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66-434E-BA55-0E89BE19A89E}"/>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66-434E-BA55-0E89BE19A89E}"/>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66-434E-BA55-0E89BE19A89E}"/>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66-434E-BA55-0E89BE19A89E}"/>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D66-434E-BA55-0E89BE19A89E}"/>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66-434E-BA55-0E89BE19A89E}"/>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66-434E-BA55-0E89BE19A89E}"/>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66-434E-BA55-0E89BE19A89E}"/>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D66-434E-BA55-0E89BE19A89E}"/>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66-434E-BA55-0E89BE19A89E}"/>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66-434E-BA55-0E89BE19A89E}"/>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66-434E-BA55-0E89BE19A89E}"/>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66-434E-BA55-0E89BE19A89E}"/>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D66-434E-BA55-0E89BE19A89E}"/>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5</c:v>
                </c:pt>
                <c:pt idx="2">
                  <c:v>4</c:v>
                </c:pt>
              </c:numCache>
            </c:numRef>
          </c:val>
          <c:extLst>
            <c:ext xmlns:c16="http://schemas.microsoft.com/office/drawing/2014/chart" uri="{C3380CC4-5D6E-409C-BE32-E72D297353CC}">
              <c16:uniqueId val="{00000011-6D66-434E-BA55-0E89BE19A89E}"/>
            </c:ext>
          </c:extLst>
        </c:ser>
        <c:dLbls>
          <c:showLegendKey val="0"/>
          <c:showVal val="0"/>
          <c:showCatName val="0"/>
          <c:showSerName val="0"/>
          <c:showPercent val="0"/>
          <c:showBubbleSize val="0"/>
        </c:dLbls>
        <c:gapWidth val="81"/>
        <c:gapDepth val="287"/>
        <c:shape val="box"/>
        <c:axId val="109243776"/>
        <c:axId val="109696128"/>
        <c:axId val="0"/>
      </c:bar3DChart>
      <c:catAx>
        <c:axId val="109243776"/>
        <c:scaling>
          <c:orientation val="minMax"/>
        </c:scaling>
        <c:delete val="1"/>
        <c:axPos val="b"/>
        <c:numFmt formatCode="General" sourceLinked="1"/>
        <c:majorTickMark val="out"/>
        <c:minorTickMark val="none"/>
        <c:tickLblPos val="none"/>
        <c:crossAx val="109696128"/>
        <c:crosses val="autoZero"/>
        <c:auto val="1"/>
        <c:lblAlgn val="ctr"/>
        <c:lblOffset val="100"/>
        <c:noMultiLvlLbl val="0"/>
      </c:catAx>
      <c:valAx>
        <c:axId val="109696128"/>
        <c:scaling>
          <c:orientation val="minMax"/>
        </c:scaling>
        <c:delete val="1"/>
        <c:axPos val="l"/>
        <c:numFmt formatCode="0" sourceLinked="1"/>
        <c:majorTickMark val="out"/>
        <c:minorTickMark val="none"/>
        <c:tickLblPos val="none"/>
        <c:crossAx val="10924377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D341-4D79-A973-585C621CC8F7}"/>
              </c:ext>
            </c:extLst>
          </c:dPt>
          <c:dLbls>
            <c:dLbl>
              <c:idx val="0"/>
              <c:layout>
                <c:manualLayout>
                  <c:x val="1.0281131616610985E-2"/>
                  <c:y val="-0.13826970623923926"/>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41-4D79-A973-585C621CC8F7}"/>
                </c:ext>
              </c:extLst>
            </c:dLbl>
            <c:dLbl>
              <c:idx val="1"/>
              <c:layout>
                <c:manualLayout>
                  <c:x val="3.6909899772577283E-3"/>
                  <c:y val="-0.204071908109016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41-4D79-A973-585C621CC8F7}"/>
                </c:ext>
              </c:extLst>
            </c:dLbl>
            <c:dLbl>
              <c:idx val="2"/>
              <c:layout>
                <c:manualLayout>
                  <c:x val="1.1292004754195135E-2"/>
                  <c:y val="-0.194850226195394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41-4D79-A973-585C621CC8F7}"/>
                </c:ext>
              </c:extLst>
            </c:dLbl>
            <c:dLbl>
              <c:idx val="3"/>
              <c:layout>
                <c:manualLayout>
                  <c:x val="1.5202451586287956E-2"/>
                  <c:y val="-0.244602786289339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41-4D79-A973-585C621CC8F7}"/>
                </c:ext>
              </c:extLst>
            </c:dLbl>
            <c:dLbl>
              <c:idx val="4"/>
              <c:layout>
                <c:manualLayout>
                  <c:x val="1.4191367432497234E-2"/>
                  <c:y val="-0.43275173768372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41-4D79-A973-585C621CC8F7}"/>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41-4D79-A973-585C621CC8F7}"/>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41-4D79-A973-585C621CC8F7}"/>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41-4D79-A973-585C621CC8F7}"/>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41-4D79-A973-585C621CC8F7}"/>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41-4D79-A973-585C621CC8F7}"/>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41-4D79-A973-585C621CC8F7}"/>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41-4D79-A973-585C621CC8F7}"/>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41-4D79-A973-585C621CC8F7}"/>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341-4D79-A973-585C621CC8F7}"/>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341-4D79-A973-585C621CC8F7}"/>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341-4D79-A973-585C621CC8F7}"/>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4</c:v>
                </c:pt>
                <c:pt idx="1">
                  <c:v>4</c:v>
                </c:pt>
                <c:pt idx="2">
                  <c:v>5</c:v>
                </c:pt>
                <c:pt idx="3">
                  <c:v>5</c:v>
                </c:pt>
                <c:pt idx="4">
                  <c:v>18</c:v>
                </c:pt>
              </c:numCache>
            </c:numRef>
          </c:val>
          <c:extLst>
            <c:ext xmlns:c16="http://schemas.microsoft.com/office/drawing/2014/chart" uri="{C3380CC4-5D6E-409C-BE32-E72D297353CC}">
              <c16:uniqueId val="{00000011-D341-4D79-A973-585C621CC8F7}"/>
            </c:ext>
          </c:extLst>
        </c:ser>
        <c:dLbls>
          <c:showLegendKey val="0"/>
          <c:showVal val="0"/>
          <c:showCatName val="0"/>
          <c:showSerName val="0"/>
          <c:showPercent val="0"/>
          <c:showBubbleSize val="0"/>
        </c:dLbls>
        <c:gapWidth val="81"/>
        <c:gapDepth val="287"/>
        <c:shape val="box"/>
        <c:axId val="110910464"/>
        <c:axId val="110916352"/>
        <c:axId val="0"/>
      </c:bar3DChart>
      <c:catAx>
        <c:axId val="110910464"/>
        <c:scaling>
          <c:orientation val="minMax"/>
        </c:scaling>
        <c:delete val="1"/>
        <c:axPos val="b"/>
        <c:numFmt formatCode="General" sourceLinked="0"/>
        <c:majorTickMark val="out"/>
        <c:minorTickMark val="none"/>
        <c:tickLblPos val="none"/>
        <c:crossAx val="110916352"/>
        <c:crosses val="autoZero"/>
        <c:auto val="1"/>
        <c:lblAlgn val="ctr"/>
        <c:lblOffset val="100"/>
        <c:noMultiLvlLbl val="0"/>
      </c:catAx>
      <c:valAx>
        <c:axId val="110916352"/>
        <c:scaling>
          <c:orientation val="minMax"/>
        </c:scaling>
        <c:delete val="1"/>
        <c:axPos val="l"/>
        <c:numFmt formatCode="#,##0" sourceLinked="1"/>
        <c:majorTickMark val="out"/>
        <c:minorTickMark val="none"/>
        <c:tickLblPos val="none"/>
        <c:crossAx val="11091046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6F4A-4E4C-B1FF-D7D4FD8A6E3E}"/>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6F4A-4E4C-B1FF-D7D4FD8A6E3E}"/>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4A-4E4C-B1FF-D7D4FD8A6E3E}"/>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4A-4E4C-B1FF-D7D4FD8A6E3E}"/>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4A-4E4C-B1FF-D7D4FD8A6E3E}"/>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4A-4E4C-B1FF-D7D4FD8A6E3E}"/>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4A-4E4C-B1FF-D7D4FD8A6E3E}"/>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F4A-4E4C-B1FF-D7D4FD8A6E3E}"/>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F4A-4E4C-B1FF-D7D4FD8A6E3E}"/>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F4A-4E4C-B1FF-D7D4FD8A6E3E}"/>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F4A-4E4C-B1FF-D7D4FD8A6E3E}"/>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F4A-4E4C-B1FF-D7D4FD8A6E3E}"/>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F4A-4E4C-B1FF-D7D4FD8A6E3E}"/>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F4A-4E4C-B1FF-D7D4FD8A6E3E}"/>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F4A-4E4C-B1FF-D7D4FD8A6E3E}"/>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F4A-4E4C-B1FF-D7D4FD8A6E3E}"/>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F4A-4E4C-B1FF-D7D4FD8A6E3E}"/>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F4A-4E4C-B1FF-D7D4FD8A6E3E}"/>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35</c:v>
                </c:pt>
                <c:pt idx="2">
                  <c:v>75</c:v>
                </c:pt>
              </c:numCache>
            </c:numRef>
          </c:val>
          <c:extLst>
            <c:ext xmlns:c16="http://schemas.microsoft.com/office/drawing/2014/chart" uri="{C3380CC4-5D6E-409C-BE32-E72D297353CC}">
              <c16:uniqueId val="{00000011-6F4A-4E4C-B1FF-D7D4FD8A6E3E}"/>
            </c:ext>
          </c:extLst>
        </c:ser>
        <c:dLbls>
          <c:showLegendKey val="0"/>
          <c:showVal val="0"/>
          <c:showCatName val="0"/>
          <c:showSerName val="0"/>
          <c:showPercent val="0"/>
          <c:showBubbleSize val="0"/>
        </c:dLbls>
        <c:gapWidth val="81"/>
        <c:gapDepth val="287"/>
        <c:shape val="box"/>
        <c:axId val="21048704"/>
        <c:axId val="21062784"/>
        <c:axId val="0"/>
      </c:bar3DChart>
      <c:catAx>
        <c:axId val="21048704"/>
        <c:scaling>
          <c:orientation val="minMax"/>
        </c:scaling>
        <c:delete val="1"/>
        <c:axPos val="b"/>
        <c:numFmt formatCode="General" sourceLinked="1"/>
        <c:majorTickMark val="out"/>
        <c:minorTickMark val="none"/>
        <c:tickLblPos val="none"/>
        <c:crossAx val="21062784"/>
        <c:crosses val="autoZero"/>
        <c:auto val="1"/>
        <c:lblAlgn val="ctr"/>
        <c:lblOffset val="100"/>
        <c:noMultiLvlLbl val="0"/>
      </c:catAx>
      <c:valAx>
        <c:axId val="21062784"/>
        <c:scaling>
          <c:orientation val="minMax"/>
        </c:scaling>
        <c:delete val="1"/>
        <c:axPos val="l"/>
        <c:numFmt formatCode="0" sourceLinked="1"/>
        <c:majorTickMark val="out"/>
        <c:minorTickMark val="none"/>
        <c:tickLblPos val="none"/>
        <c:crossAx val="2104870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1213-4286-AC42-EE336EB3F210}"/>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1213-4286-AC42-EE336EB3F210}"/>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13-4286-AC42-EE336EB3F210}"/>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13-4286-AC42-EE336EB3F210}"/>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13-4286-AC42-EE336EB3F210}"/>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13-4286-AC42-EE336EB3F210}"/>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13-4286-AC42-EE336EB3F210}"/>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13-4286-AC42-EE336EB3F210}"/>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13-4286-AC42-EE336EB3F210}"/>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13-4286-AC42-EE336EB3F210}"/>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13-4286-AC42-EE336EB3F210}"/>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13-4286-AC42-EE336EB3F210}"/>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213-4286-AC42-EE336EB3F210}"/>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213-4286-AC42-EE336EB3F210}"/>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213-4286-AC42-EE336EB3F210}"/>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213-4286-AC42-EE336EB3F210}"/>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213-4286-AC42-EE336EB3F210}"/>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213-4286-AC42-EE336EB3F210}"/>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3</c:v>
                </c:pt>
                <c:pt idx="2">
                  <c:v>4</c:v>
                </c:pt>
              </c:numCache>
            </c:numRef>
          </c:val>
          <c:extLst>
            <c:ext xmlns:c16="http://schemas.microsoft.com/office/drawing/2014/chart" uri="{C3380CC4-5D6E-409C-BE32-E72D297353CC}">
              <c16:uniqueId val="{00000011-1213-4286-AC42-EE336EB3F210}"/>
            </c:ext>
          </c:extLst>
        </c:ser>
        <c:dLbls>
          <c:showLegendKey val="0"/>
          <c:showVal val="0"/>
          <c:showCatName val="0"/>
          <c:showSerName val="0"/>
          <c:showPercent val="0"/>
          <c:showBubbleSize val="0"/>
        </c:dLbls>
        <c:gapWidth val="81"/>
        <c:gapDepth val="287"/>
        <c:shape val="box"/>
        <c:axId val="110999424"/>
        <c:axId val="111000960"/>
        <c:axId val="0"/>
      </c:bar3DChart>
      <c:catAx>
        <c:axId val="110999424"/>
        <c:scaling>
          <c:orientation val="minMax"/>
        </c:scaling>
        <c:delete val="1"/>
        <c:axPos val="b"/>
        <c:numFmt formatCode="General" sourceLinked="1"/>
        <c:majorTickMark val="out"/>
        <c:minorTickMark val="none"/>
        <c:tickLblPos val="none"/>
        <c:crossAx val="111000960"/>
        <c:crosses val="autoZero"/>
        <c:auto val="1"/>
        <c:lblAlgn val="ctr"/>
        <c:lblOffset val="100"/>
        <c:noMultiLvlLbl val="0"/>
      </c:catAx>
      <c:valAx>
        <c:axId val="111000960"/>
        <c:scaling>
          <c:orientation val="minMax"/>
        </c:scaling>
        <c:delete val="1"/>
        <c:axPos val="l"/>
        <c:numFmt formatCode="0" sourceLinked="1"/>
        <c:majorTickMark val="out"/>
        <c:minorTickMark val="none"/>
        <c:tickLblPos val="none"/>
        <c:crossAx val="11099942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9EC3-4401-95AD-87766C368AE6}"/>
              </c:ext>
            </c:extLst>
          </c:dPt>
          <c:dLbls>
            <c:dLbl>
              <c:idx val="0"/>
              <c:layout>
                <c:manualLayout>
                  <c:x val="1.1621084528344488E-2"/>
                  <c:y val="-0.4527666740088393"/>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C3-4401-95AD-87766C368AE6}"/>
                </c:ext>
              </c:extLst>
            </c:dLbl>
            <c:dLbl>
              <c:idx val="1"/>
              <c:layout>
                <c:manualLayout>
                  <c:x val="1.8430472006326266E-2"/>
                  <c:y val="-0.472221954312570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C3-4401-95AD-87766C368AE6}"/>
                </c:ext>
              </c:extLst>
            </c:dLbl>
            <c:dLbl>
              <c:idx val="2"/>
              <c:layout>
                <c:manualLayout>
                  <c:x val="1.2631957665928638E-2"/>
                  <c:y val="-0.300786046917786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C3-4401-95AD-87766C368AE6}"/>
                </c:ext>
              </c:extLst>
            </c:dLbl>
            <c:dLbl>
              <c:idx val="3"/>
              <c:layout>
                <c:manualLayout>
                  <c:x val="1.1182592851087445E-2"/>
                  <c:y val="-0.178392898337845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C3-4401-95AD-87766C368AE6}"/>
                </c:ext>
              </c:extLst>
            </c:dLbl>
            <c:dLbl>
              <c:idx val="4"/>
              <c:layout>
                <c:manualLayout>
                  <c:x val="1.2851414520763731E-2"/>
                  <c:y val="-0.260606029009836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C3-4401-95AD-87766C368AE6}"/>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C3-4401-95AD-87766C368AE6}"/>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EC3-4401-95AD-87766C368AE6}"/>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EC3-4401-95AD-87766C368AE6}"/>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EC3-4401-95AD-87766C368AE6}"/>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EC3-4401-95AD-87766C368AE6}"/>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EC3-4401-95AD-87766C368AE6}"/>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EC3-4401-95AD-87766C368AE6}"/>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EC3-4401-95AD-87766C368AE6}"/>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EC3-4401-95AD-87766C368AE6}"/>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EC3-4401-95AD-87766C368AE6}"/>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EC3-4401-95AD-87766C368AE6}"/>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50</c:v>
                </c:pt>
                <c:pt idx="1">
                  <c:v>75</c:v>
                </c:pt>
                <c:pt idx="2">
                  <c:v>40</c:v>
                </c:pt>
                <c:pt idx="3">
                  <c:v>20</c:v>
                </c:pt>
                <c:pt idx="4">
                  <c:v>27.78</c:v>
                </c:pt>
              </c:numCache>
            </c:numRef>
          </c:val>
          <c:extLst>
            <c:ext xmlns:c16="http://schemas.microsoft.com/office/drawing/2014/chart" uri="{C3380CC4-5D6E-409C-BE32-E72D297353CC}">
              <c16:uniqueId val="{00000011-9EC3-4401-95AD-87766C368AE6}"/>
            </c:ext>
          </c:extLst>
        </c:ser>
        <c:dLbls>
          <c:showLegendKey val="0"/>
          <c:showVal val="0"/>
          <c:showCatName val="0"/>
          <c:showSerName val="0"/>
          <c:showPercent val="0"/>
          <c:showBubbleSize val="0"/>
        </c:dLbls>
        <c:gapWidth val="81"/>
        <c:gapDepth val="287"/>
        <c:shape val="box"/>
        <c:axId val="109765760"/>
        <c:axId val="109767296"/>
        <c:axId val="0"/>
      </c:bar3DChart>
      <c:catAx>
        <c:axId val="109765760"/>
        <c:scaling>
          <c:orientation val="minMax"/>
        </c:scaling>
        <c:delete val="1"/>
        <c:axPos val="b"/>
        <c:numFmt formatCode="General" sourceLinked="0"/>
        <c:majorTickMark val="out"/>
        <c:minorTickMark val="none"/>
        <c:tickLblPos val="none"/>
        <c:crossAx val="109767296"/>
        <c:crosses val="autoZero"/>
        <c:auto val="1"/>
        <c:lblAlgn val="ctr"/>
        <c:lblOffset val="100"/>
        <c:noMultiLvlLbl val="0"/>
      </c:catAx>
      <c:valAx>
        <c:axId val="109767296"/>
        <c:scaling>
          <c:orientation val="minMax"/>
        </c:scaling>
        <c:delete val="1"/>
        <c:axPos val="l"/>
        <c:numFmt formatCode="#,##0.00" sourceLinked="1"/>
        <c:majorTickMark val="out"/>
        <c:minorTickMark val="none"/>
        <c:tickLblPos val="none"/>
        <c:crossAx val="109765760"/>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F7A6-4AB8-8501-C8470089A44B}"/>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F7A6-4AB8-8501-C8470089A44B}"/>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A6-4AB8-8501-C8470089A44B}"/>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A6-4AB8-8501-C8470089A44B}"/>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A6-4AB8-8501-C8470089A44B}"/>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A6-4AB8-8501-C8470089A44B}"/>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A6-4AB8-8501-C8470089A44B}"/>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A6-4AB8-8501-C8470089A44B}"/>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A6-4AB8-8501-C8470089A44B}"/>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A6-4AB8-8501-C8470089A44B}"/>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A6-4AB8-8501-C8470089A44B}"/>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A6-4AB8-8501-C8470089A44B}"/>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7A6-4AB8-8501-C8470089A44B}"/>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A6-4AB8-8501-C8470089A44B}"/>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A6-4AB8-8501-C8470089A44B}"/>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A6-4AB8-8501-C8470089A44B}"/>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A6-4AB8-8501-C8470089A44B}"/>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A6-4AB8-8501-C8470089A44B}"/>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0</c:v>
                </c:pt>
                <c:pt idx="2">
                  <c:v>50</c:v>
                </c:pt>
              </c:numCache>
            </c:numRef>
          </c:val>
          <c:extLst>
            <c:ext xmlns:c16="http://schemas.microsoft.com/office/drawing/2014/chart" uri="{C3380CC4-5D6E-409C-BE32-E72D297353CC}">
              <c16:uniqueId val="{00000011-F7A6-4AB8-8501-C8470089A44B}"/>
            </c:ext>
          </c:extLst>
        </c:ser>
        <c:dLbls>
          <c:showLegendKey val="0"/>
          <c:showVal val="0"/>
          <c:showCatName val="0"/>
          <c:showSerName val="0"/>
          <c:showPercent val="0"/>
          <c:showBubbleSize val="0"/>
        </c:dLbls>
        <c:gapWidth val="81"/>
        <c:gapDepth val="287"/>
        <c:shape val="box"/>
        <c:axId val="113455104"/>
        <c:axId val="113456640"/>
        <c:axId val="0"/>
      </c:bar3DChart>
      <c:catAx>
        <c:axId val="113455104"/>
        <c:scaling>
          <c:orientation val="minMax"/>
        </c:scaling>
        <c:delete val="1"/>
        <c:axPos val="b"/>
        <c:numFmt formatCode="General" sourceLinked="1"/>
        <c:majorTickMark val="out"/>
        <c:minorTickMark val="none"/>
        <c:tickLblPos val="none"/>
        <c:crossAx val="113456640"/>
        <c:crosses val="autoZero"/>
        <c:auto val="1"/>
        <c:lblAlgn val="ctr"/>
        <c:lblOffset val="100"/>
        <c:noMultiLvlLbl val="0"/>
      </c:catAx>
      <c:valAx>
        <c:axId val="113456640"/>
        <c:scaling>
          <c:orientation val="minMax"/>
        </c:scaling>
        <c:delete val="1"/>
        <c:axPos val="l"/>
        <c:numFmt formatCode="0.00" sourceLinked="1"/>
        <c:majorTickMark val="out"/>
        <c:minorTickMark val="none"/>
        <c:tickLblPos val="none"/>
        <c:crossAx val="11345510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9046-4C29-A010-179271CB4CD4}"/>
              </c:ext>
            </c:extLst>
          </c:dPt>
          <c:dLbls>
            <c:dLbl>
              <c:idx val="0"/>
              <c:layout>
                <c:manualLayout>
                  <c:x val="1.0281131616610985E-2"/>
                  <c:y val="-0.13826970623923926"/>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46-4C29-A010-179271CB4CD4}"/>
                </c:ext>
              </c:extLst>
            </c:dLbl>
            <c:dLbl>
              <c:idx val="1"/>
              <c:layout>
                <c:manualLayout>
                  <c:x val="9.0508016241917424E-3"/>
                  <c:y val="-0.15110399774782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46-4C29-A010-179271CB4CD4}"/>
                </c:ext>
              </c:extLst>
            </c:dLbl>
            <c:dLbl>
              <c:idx val="2"/>
              <c:layout>
                <c:manualLayout>
                  <c:x val="1.129211026229842E-2"/>
                  <c:y val="-0.17498725980994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46-4C29-A010-179271CB4CD4}"/>
                </c:ext>
              </c:extLst>
            </c:dLbl>
            <c:dLbl>
              <c:idx val="3"/>
              <c:layout>
                <c:manualLayout>
                  <c:x val="1.1182592851087445E-2"/>
                  <c:y val="-0.14528795436209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46-4C29-A010-179271CB4CD4}"/>
                </c:ext>
              </c:extLst>
            </c:dLbl>
            <c:dLbl>
              <c:idx val="4"/>
              <c:layout>
                <c:manualLayout>
                  <c:x val="1.2851414520763731E-2"/>
                  <c:y val="-0.409578276900699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46-4C29-A010-179271CB4CD4}"/>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46-4C29-A010-179271CB4CD4}"/>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46-4C29-A010-179271CB4CD4}"/>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046-4C29-A010-179271CB4CD4}"/>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46-4C29-A010-179271CB4CD4}"/>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046-4C29-A010-179271CB4CD4}"/>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46-4C29-A010-179271CB4CD4}"/>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046-4C29-A010-179271CB4CD4}"/>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046-4C29-A010-179271CB4CD4}"/>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046-4C29-A010-179271CB4CD4}"/>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046-4C29-A010-179271CB4CD4}"/>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046-4C29-A010-179271CB4CD4}"/>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33</c:v>
                </c:pt>
                <c:pt idx="1">
                  <c:v>37</c:v>
                </c:pt>
                <c:pt idx="2">
                  <c:v>55</c:v>
                </c:pt>
                <c:pt idx="3">
                  <c:v>31</c:v>
                </c:pt>
                <c:pt idx="4">
                  <c:v>167</c:v>
                </c:pt>
              </c:numCache>
            </c:numRef>
          </c:val>
          <c:extLst>
            <c:ext xmlns:c16="http://schemas.microsoft.com/office/drawing/2014/chart" uri="{C3380CC4-5D6E-409C-BE32-E72D297353CC}">
              <c16:uniqueId val="{00000011-9046-4C29-A010-179271CB4CD4}"/>
            </c:ext>
          </c:extLst>
        </c:ser>
        <c:dLbls>
          <c:showLegendKey val="0"/>
          <c:showVal val="0"/>
          <c:showCatName val="0"/>
          <c:showSerName val="0"/>
          <c:showPercent val="0"/>
          <c:showBubbleSize val="0"/>
        </c:dLbls>
        <c:gapWidth val="81"/>
        <c:gapDepth val="287"/>
        <c:shape val="box"/>
        <c:axId val="109314816"/>
        <c:axId val="109316352"/>
        <c:axId val="0"/>
      </c:bar3DChart>
      <c:catAx>
        <c:axId val="109314816"/>
        <c:scaling>
          <c:orientation val="minMax"/>
        </c:scaling>
        <c:delete val="1"/>
        <c:axPos val="b"/>
        <c:numFmt formatCode="General" sourceLinked="0"/>
        <c:majorTickMark val="out"/>
        <c:minorTickMark val="none"/>
        <c:tickLblPos val="none"/>
        <c:crossAx val="109316352"/>
        <c:crosses val="autoZero"/>
        <c:auto val="1"/>
        <c:lblAlgn val="ctr"/>
        <c:lblOffset val="100"/>
        <c:noMultiLvlLbl val="0"/>
      </c:catAx>
      <c:valAx>
        <c:axId val="109316352"/>
        <c:scaling>
          <c:orientation val="minMax"/>
        </c:scaling>
        <c:delete val="1"/>
        <c:axPos val="l"/>
        <c:numFmt formatCode="#,##0" sourceLinked="1"/>
        <c:majorTickMark val="out"/>
        <c:minorTickMark val="none"/>
        <c:tickLblPos val="none"/>
        <c:crossAx val="10931481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49D9-4EE5-A350-404F86DB2896}"/>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49D9-4EE5-A350-404F86DB2896}"/>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D9-4EE5-A350-404F86DB2896}"/>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D9-4EE5-A350-404F86DB2896}"/>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D9-4EE5-A350-404F86DB2896}"/>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D9-4EE5-A350-404F86DB2896}"/>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D9-4EE5-A350-404F86DB2896}"/>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D9-4EE5-A350-404F86DB2896}"/>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D9-4EE5-A350-404F86DB2896}"/>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D9-4EE5-A350-404F86DB2896}"/>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D9-4EE5-A350-404F86DB2896}"/>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D9-4EE5-A350-404F86DB2896}"/>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9D9-4EE5-A350-404F86DB2896}"/>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9D9-4EE5-A350-404F86DB2896}"/>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9D9-4EE5-A350-404F86DB2896}"/>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9D9-4EE5-A350-404F86DB2896}"/>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9D9-4EE5-A350-404F86DB2896}"/>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9D9-4EE5-A350-404F86DB2896}"/>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22</c:v>
                </c:pt>
                <c:pt idx="2">
                  <c:v>33</c:v>
                </c:pt>
              </c:numCache>
            </c:numRef>
          </c:val>
          <c:extLst>
            <c:ext xmlns:c16="http://schemas.microsoft.com/office/drawing/2014/chart" uri="{C3380CC4-5D6E-409C-BE32-E72D297353CC}">
              <c16:uniqueId val="{00000011-49D9-4EE5-A350-404F86DB2896}"/>
            </c:ext>
          </c:extLst>
        </c:ser>
        <c:dLbls>
          <c:showLegendKey val="0"/>
          <c:showVal val="0"/>
          <c:showCatName val="0"/>
          <c:showSerName val="0"/>
          <c:showPercent val="0"/>
          <c:showBubbleSize val="0"/>
        </c:dLbls>
        <c:gapWidth val="81"/>
        <c:gapDepth val="287"/>
        <c:shape val="box"/>
        <c:axId val="109354368"/>
        <c:axId val="109495424"/>
        <c:axId val="0"/>
      </c:bar3DChart>
      <c:catAx>
        <c:axId val="109354368"/>
        <c:scaling>
          <c:orientation val="minMax"/>
        </c:scaling>
        <c:delete val="1"/>
        <c:axPos val="b"/>
        <c:numFmt formatCode="General" sourceLinked="1"/>
        <c:majorTickMark val="out"/>
        <c:minorTickMark val="none"/>
        <c:tickLblPos val="none"/>
        <c:crossAx val="109495424"/>
        <c:crosses val="autoZero"/>
        <c:auto val="1"/>
        <c:lblAlgn val="ctr"/>
        <c:lblOffset val="100"/>
        <c:noMultiLvlLbl val="0"/>
      </c:catAx>
      <c:valAx>
        <c:axId val="109495424"/>
        <c:scaling>
          <c:orientation val="minMax"/>
        </c:scaling>
        <c:delete val="1"/>
        <c:axPos val="l"/>
        <c:numFmt formatCode="0" sourceLinked="1"/>
        <c:majorTickMark val="out"/>
        <c:minorTickMark val="none"/>
        <c:tickLblPos val="none"/>
        <c:crossAx val="10935436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62D2-4244-968B-B8B97C21B371}"/>
              </c:ext>
            </c:extLst>
          </c:dPt>
          <c:dLbls>
            <c:dLbl>
              <c:idx val="0"/>
              <c:layout>
                <c:manualLayout>
                  <c:x val="1.1621084528344488E-2"/>
                  <c:y val="-0.43952469641854031"/>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D2-4244-968B-B8B97C21B371}"/>
                </c:ext>
              </c:extLst>
            </c:dLbl>
            <c:dLbl>
              <c:idx val="1"/>
              <c:layout>
                <c:manualLayout>
                  <c:x val="6.3708958007247353E-3"/>
                  <c:y val="-0.386149099975627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D2-4244-968B-B8B97C21B371}"/>
                </c:ext>
              </c:extLst>
            </c:dLbl>
            <c:dLbl>
              <c:idx val="2"/>
              <c:layout>
                <c:manualLayout>
                  <c:x val="5.9321931072611207E-3"/>
                  <c:y val="-0.194850226195394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D2-4244-968B-B8B97C21B371}"/>
                </c:ext>
              </c:extLst>
            </c:dLbl>
            <c:dLbl>
              <c:idx val="3"/>
              <c:layout>
                <c:manualLayout>
                  <c:x val="1.1182592851087445E-2"/>
                  <c:y val="-0.300881191048110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D2-4244-968B-B8B97C21B371}"/>
                </c:ext>
              </c:extLst>
            </c:dLbl>
            <c:dLbl>
              <c:idx val="4"/>
              <c:layout>
                <c:manualLayout>
                  <c:x val="1.2851414520763731E-2"/>
                  <c:y val="-0.366541849732227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D2-4244-968B-B8B97C21B371}"/>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D2-4244-968B-B8B97C21B371}"/>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D2-4244-968B-B8B97C21B371}"/>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2D2-4244-968B-B8B97C21B371}"/>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D2-4244-968B-B8B97C21B371}"/>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2D2-4244-968B-B8B97C21B371}"/>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2D2-4244-968B-B8B97C21B371}"/>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2D2-4244-968B-B8B97C21B371}"/>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2D2-4244-968B-B8B97C21B371}"/>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2D2-4244-968B-B8B97C21B371}"/>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2D2-4244-968B-B8B97C21B371}"/>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2D2-4244-968B-B8B97C21B371}"/>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69.7</c:v>
                </c:pt>
                <c:pt idx="1">
                  <c:v>54.05</c:v>
                </c:pt>
                <c:pt idx="2">
                  <c:v>16.07</c:v>
                </c:pt>
                <c:pt idx="3">
                  <c:v>32.26</c:v>
                </c:pt>
                <c:pt idx="4">
                  <c:v>47.67</c:v>
                </c:pt>
              </c:numCache>
            </c:numRef>
          </c:val>
          <c:extLst>
            <c:ext xmlns:c16="http://schemas.microsoft.com/office/drawing/2014/chart" uri="{C3380CC4-5D6E-409C-BE32-E72D297353CC}">
              <c16:uniqueId val="{00000011-62D2-4244-968B-B8B97C21B371}"/>
            </c:ext>
          </c:extLst>
        </c:ser>
        <c:dLbls>
          <c:showLegendKey val="0"/>
          <c:showVal val="0"/>
          <c:showCatName val="0"/>
          <c:showSerName val="0"/>
          <c:showPercent val="0"/>
          <c:showBubbleSize val="0"/>
        </c:dLbls>
        <c:gapWidth val="81"/>
        <c:gapDepth val="287"/>
        <c:shape val="box"/>
        <c:axId val="109431424"/>
        <c:axId val="113521024"/>
        <c:axId val="0"/>
      </c:bar3DChart>
      <c:catAx>
        <c:axId val="109431424"/>
        <c:scaling>
          <c:orientation val="minMax"/>
        </c:scaling>
        <c:delete val="1"/>
        <c:axPos val="b"/>
        <c:numFmt formatCode="General" sourceLinked="0"/>
        <c:majorTickMark val="out"/>
        <c:minorTickMark val="none"/>
        <c:tickLblPos val="none"/>
        <c:crossAx val="113521024"/>
        <c:crosses val="autoZero"/>
        <c:auto val="1"/>
        <c:lblAlgn val="ctr"/>
        <c:lblOffset val="100"/>
        <c:noMultiLvlLbl val="0"/>
      </c:catAx>
      <c:valAx>
        <c:axId val="113521024"/>
        <c:scaling>
          <c:orientation val="minMax"/>
        </c:scaling>
        <c:delete val="1"/>
        <c:axPos val="l"/>
        <c:numFmt formatCode="#,##0.00" sourceLinked="1"/>
        <c:majorTickMark val="out"/>
        <c:minorTickMark val="none"/>
        <c:tickLblPos val="none"/>
        <c:crossAx val="10943142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7DF0-4F3E-ABBE-983E774D4FDC}"/>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7DF0-4F3E-ABBE-983E774D4FDC}"/>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F0-4F3E-ABBE-983E774D4FDC}"/>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F0-4F3E-ABBE-983E774D4FDC}"/>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F0-4F3E-ABBE-983E774D4FDC}"/>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F0-4F3E-ABBE-983E774D4FDC}"/>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F0-4F3E-ABBE-983E774D4FDC}"/>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F0-4F3E-ABBE-983E774D4FDC}"/>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F0-4F3E-ABBE-983E774D4FDC}"/>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DF0-4F3E-ABBE-983E774D4FDC}"/>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F0-4F3E-ABBE-983E774D4FDC}"/>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F0-4F3E-ABBE-983E774D4FDC}"/>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DF0-4F3E-ABBE-983E774D4FDC}"/>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DF0-4F3E-ABBE-983E774D4FDC}"/>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DF0-4F3E-ABBE-983E774D4FDC}"/>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DF0-4F3E-ABBE-983E774D4FDC}"/>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DF0-4F3E-ABBE-983E774D4FDC}"/>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DF0-4F3E-ABBE-983E774D4FDC}"/>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45.45</c:v>
                </c:pt>
                <c:pt idx="2">
                  <c:v>69.7</c:v>
                </c:pt>
              </c:numCache>
            </c:numRef>
          </c:val>
          <c:extLst>
            <c:ext xmlns:c16="http://schemas.microsoft.com/office/drawing/2014/chart" uri="{C3380CC4-5D6E-409C-BE32-E72D297353CC}">
              <c16:uniqueId val="{00000011-7DF0-4F3E-ABBE-983E774D4FDC}"/>
            </c:ext>
          </c:extLst>
        </c:ser>
        <c:dLbls>
          <c:showLegendKey val="0"/>
          <c:showVal val="0"/>
          <c:showCatName val="0"/>
          <c:showSerName val="0"/>
          <c:showPercent val="0"/>
          <c:showBubbleSize val="0"/>
        </c:dLbls>
        <c:gapWidth val="81"/>
        <c:gapDepth val="287"/>
        <c:shape val="box"/>
        <c:axId val="113919488"/>
        <c:axId val="113921024"/>
        <c:axId val="0"/>
      </c:bar3DChart>
      <c:catAx>
        <c:axId val="113919488"/>
        <c:scaling>
          <c:orientation val="minMax"/>
        </c:scaling>
        <c:delete val="1"/>
        <c:axPos val="b"/>
        <c:numFmt formatCode="General" sourceLinked="1"/>
        <c:majorTickMark val="out"/>
        <c:minorTickMark val="none"/>
        <c:tickLblPos val="none"/>
        <c:crossAx val="113921024"/>
        <c:crosses val="autoZero"/>
        <c:auto val="1"/>
        <c:lblAlgn val="ctr"/>
        <c:lblOffset val="100"/>
        <c:noMultiLvlLbl val="0"/>
      </c:catAx>
      <c:valAx>
        <c:axId val="113921024"/>
        <c:scaling>
          <c:orientation val="minMax"/>
        </c:scaling>
        <c:delete val="1"/>
        <c:axPos val="l"/>
        <c:numFmt formatCode="0.00" sourceLinked="1"/>
        <c:majorTickMark val="out"/>
        <c:minorTickMark val="none"/>
        <c:tickLblPos val="none"/>
        <c:crossAx val="11391948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BAB1-4A85-9AE6-1759B870A354}"/>
              </c:ext>
            </c:extLst>
          </c:dPt>
          <c:dLbls>
            <c:dLbl>
              <c:idx val="0"/>
              <c:layout>
                <c:manualLayout>
                  <c:x val="1.0281131616610985E-2"/>
                  <c:y val="-0.11840673985379084"/>
                </c:manualLayout>
              </c:layout>
              <c:spPr/>
              <c:txPr>
                <a:bodyPr/>
                <a:lstStyle/>
                <a:p>
                  <a:pPr>
                    <a:defRPr sz="1400" b="1" i="1">
                      <a:solidFill>
                        <a:schemeClr val="tx1"/>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1-4A85-9AE6-1759B870A354}"/>
                </c:ext>
              </c:extLst>
            </c:dLbl>
            <c:dLbl>
              <c:idx val="1"/>
              <c:layout>
                <c:manualLayout>
                  <c:x val="1.8430472006326266E-2"/>
                  <c:y val="-0.15772498654297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B1-4A85-9AE6-1759B870A354}"/>
                </c:ext>
              </c:extLst>
            </c:dLbl>
            <c:dLbl>
              <c:idx val="2"/>
              <c:layout>
                <c:manualLayout>
                  <c:x val="1.6651816401129147E-2"/>
                  <c:y val="-0.224644675773567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1-4A85-9AE6-1759B870A354}"/>
                </c:ext>
              </c:extLst>
            </c:dLbl>
            <c:dLbl>
              <c:idx val="3"/>
              <c:layout>
                <c:manualLayout>
                  <c:x val="1.1182592851087445E-2"/>
                  <c:y val="-0.181703392735419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B1-4A85-9AE6-1759B870A354}"/>
                </c:ext>
              </c:extLst>
            </c:dLbl>
            <c:dLbl>
              <c:idx val="4"/>
              <c:layout>
                <c:manualLayout>
                  <c:x val="1.2851414520763731E-2"/>
                  <c:y val="-0.43606223208129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B1-4A85-9AE6-1759B870A354}"/>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B1-4A85-9AE6-1759B870A354}"/>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B1-4A85-9AE6-1759B870A354}"/>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B1-4A85-9AE6-1759B870A354}"/>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B1-4A85-9AE6-1759B870A354}"/>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AB1-4A85-9AE6-1759B870A354}"/>
                </c:ext>
              </c:extLst>
            </c:dLbl>
            <c:dLbl>
              <c:idx val="10"/>
              <c:layout>
                <c:manualLayout>
                  <c:x val="3.6910196136519715E-3"/>
                  <c:y val="-0.31933961437192437"/>
                </c:manualLayout>
              </c:layout>
              <c:spPr>
                <a:noFill/>
                <a:ln>
                  <a:noFill/>
                </a:ln>
              </c:spPr>
              <c:txPr>
                <a:bodyPr/>
                <a:lstStyle/>
                <a:p>
                  <a:pPr>
                    <a:defRPr sz="1200" b="1" i="1">
                      <a:solidFill>
                        <a:schemeClr val="tx1"/>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B1-4A85-9AE6-1759B870A354}"/>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AB1-4A85-9AE6-1759B870A354}"/>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B1-4A85-9AE6-1759B870A354}"/>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B1-4A85-9AE6-1759B870A354}"/>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B1-4A85-9AE6-1759B870A354}"/>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AB1-4A85-9AE6-1759B870A354}"/>
                </c:ext>
              </c:extLst>
            </c:dLbl>
            <c:spPr>
              <a:noFill/>
              <a:ln>
                <a:noFill/>
              </a:ln>
              <a:effectLst/>
            </c:spPr>
            <c:txPr>
              <a:bodyPr/>
              <a:lstStyle/>
              <a:p>
                <a:pPr>
                  <a:defRPr sz="1200" b="1" i="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7</c:v>
                </c:pt>
                <c:pt idx="1">
                  <c:v>5</c:v>
                </c:pt>
                <c:pt idx="2">
                  <c:v>40</c:v>
                </c:pt>
                <c:pt idx="3">
                  <c:v>21</c:v>
                </c:pt>
                <c:pt idx="4">
                  <c:v>95</c:v>
                </c:pt>
              </c:numCache>
            </c:numRef>
          </c:val>
          <c:extLst>
            <c:ext xmlns:c16="http://schemas.microsoft.com/office/drawing/2014/chart" uri="{C3380CC4-5D6E-409C-BE32-E72D297353CC}">
              <c16:uniqueId val="{00000011-BAB1-4A85-9AE6-1759B870A354}"/>
            </c:ext>
          </c:extLst>
        </c:ser>
        <c:dLbls>
          <c:showLegendKey val="0"/>
          <c:showVal val="0"/>
          <c:showCatName val="0"/>
          <c:showSerName val="0"/>
          <c:showPercent val="0"/>
          <c:showBubbleSize val="0"/>
        </c:dLbls>
        <c:gapWidth val="81"/>
        <c:gapDepth val="287"/>
        <c:shape val="box"/>
        <c:axId val="113871488"/>
        <c:axId val="113893760"/>
        <c:axId val="0"/>
      </c:bar3DChart>
      <c:catAx>
        <c:axId val="113871488"/>
        <c:scaling>
          <c:orientation val="minMax"/>
        </c:scaling>
        <c:delete val="1"/>
        <c:axPos val="b"/>
        <c:numFmt formatCode="General" sourceLinked="0"/>
        <c:majorTickMark val="out"/>
        <c:minorTickMark val="none"/>
        <c:tickLblPos val="none"/>
        <c:crossAx val="113893760"/>
        <c:crosses val="autoZero"/>
        <c:auto val="1"/>
        <c:lblAlgn val="ctr"/>
        <c:lblOffset val="100"/>
        <c:noMultiLvlLbl val="0"/>
      </c:catAx>
      <c:valAx>
        <c:axId val="113893760"/>
        <c:scaling>
          <c:orientation val="minMax"/>
        </c:scaling>
        <c:delete val="1"/>
        <c:axPos val="l"/>
        <c:numFmt formatCode="#,##0" sourceLinked="1"/>
        <c:majorTickMark val="out"/>
        <c:minorTickMark val="none"/>
        <c:tickLblPos val="none"/>
        <c:crossAx val="11387148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4C23-48C4-9876-A998B33C11A4}"/>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4C23-48C4-9876-A998B33C11A4}"/>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23-48C4-9876-A998B33C11A4}"/>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23-48C4-9876-A998B33C11A4}"/>
                </c:ext>
              </c:extLst>
            </c:dLbl>
            <c:dLbl>
              <c:idx val="2"/>
              <c:layout>
                <c:manualLayout>
                  <c:x val="1.8615294970560456E-2"/>
                  <c:y val="-5.5993796230016706E-2"/>
                </c:manualLayout>
              </c:layout>
              <c:spPr/>
              <c:txPr>
                <a:bodyPr/>
                <a:lstStyle/>
                <a:p>
                  <a:pPr>
                    <a:defRPr sz="1400" b="1" i="1">
                      <a:solidFill>
                        <a:schemeClr val="tx1"/>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23-48C4-9876-A998B33C11A4}"/>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23-48C4-9876-A998B33C11A4}"/>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23-48C4-9876-A998B33C11A4}"/>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23-48C4-9876-A998B33C11A4}"/>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C23-48C4-9876-A998B33C11A4}"/>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C23-48C4-9876-A998B33C11A4}"/>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23-48C4-9876-A998B33C11A4}"/>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23-48C4-9876-A998B33C11A4}"/>
                </c:ext>
              </c:extLst>
            </c:dLbl>
            <c:dLbl>
              <c:idx val="10"/>
              <c:layout>
                <c:manualLayout>
                  <c:x val="3.6910196136519715E-3"/>
                  <c:y val="-0.31933961437192437"/>
                </c:manualLayout>
              </c:layout>
              <c:spPr>
                <a:noFill/>
                <a:ln>
                  <a:noFill/>
                </a:ln>
              </c:spPr>
              <c:txPr>
                <a:bodyPr/>
                <a:lstStyle/>
                <a:p>
                  <a:pPr>
                    <a:defRPr sz="1200" b="1" i="1">
                      <a:solidFill>
                        <a:schemeClr val="tx1"/>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C23-48C4-9876-A998B33C11A4}"/>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C23-48C4-9876-A998B33C11A4}"/>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C23-48C4-9876-A998B33C11A4}"/>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C23-48C4-9876-A998B33C11A4}"/>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C23-48C4-9876-A998B33C11A4}"/>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C23-48C4-9876-A998B33C11A4}"/>
                </c:ext>
              </c:extLst>
            </c:dLbl>
            <c:spPr>
              <a:noFill/>
              <a:ln>
                <a:noFill/>
              </a:ln>
              <a:effectLst/>
            </c:spPr>
            <c:txPr>
              <a:bodyPr/>
              <a:lstStyle/>
              <a:p>
                <a:pPr>
                  <a:defRPr sz="1200" b="1" i="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2</c:v>
                </c:pt>
                <c:pt idx="2">
                  <c:v>7</c:v>
                </c:pt>
              </c:numCache>
            </c:numRef>
          </c:val>
          <c:extLst>
            <c:ext xmlns:c16="http://schemas.microsoft.com/office/drawing/2014/chart" uri="{C3380CC4-5D6E-409C-BE32-E72D297353CC}">
              <c16:uniqueId val="{00000011-4C23-48C4-9876-A998B33C11A4}"/>
            </c:ext>
          </c:extLst>
        </c:ser>
        <c:dLbls>
          <c:showLegendKey val="0"/>
          <c:showVal val="0"/>
          <c:showCatName val="0"/>
          <c:showSerName val="0"/>
          <c:showPercent val="0"/>
          <c:showBubbleSize val="0"/>
        </c:dLbls>
        <c:gapWidth val="81"/>
        <c:gapDepth val="287"/>
        <c:shape val="box"/>
        <c:axId val="113632768"/>
        <c:axId val="113634304"/>
        <c:axId val="0"/>
      </c:bar3DChart>
      <c:catAx>
        <c:axId val="113632768"/>
        <c:scaling>
          <c:orientation val="minMax"/>
        </c:scaling>
        <c:delete val="1"/>
        <c:axPos val="b"/>
        <c:numFmt formatCode="General" sourceLinked="1"/>
        <c:majorTickMark val="out"/>
        <c:minorTickMark val="none"/>
        <c:tickLblPos val="none"/>
        <c:crossAx val="113634304"/>
        <c:crosses val="autoZero"/>
        <c:auto val="1"/>
        <c:lblAlgn val="ctr"/>
        <c:lblOffset val="100"/>
        <c:noMultiLvlLbl val="0"/>
      </c:catAx>
      <c:valAx>
        <c:axId val="113634304"/>
        <c:scaling>
          <c:orientation val="minMax"/>
        </c:scaling>
        <c:delete val="1"/>
        <c:axPos val="l"/>
        <c:numFmt formatCode="0" sourceLinked="1"/>
        <c:majorTickMark val="out"/>
        <c:minorTickMark val="none"/>
        <c:tickLblPos val="none"/>
        <c:crossAx val="11363276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9ABA-4514-85FC-4DE78187469C}"/>
              </c:ext>
            </c:extLst>
          </c:dPt>
          <c:dLbls>
            <c:dLbl>
              <c:idx val="0"/>
              <c:layout>
                <c:manualLayout>
                  <c:x val="1.1621084528344488E-2"/>
                  <c:y val="-0.4527666740088393"/>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BA-4514-85FC-4DE78187469C}"/>
                </c:ext>
              </c:extLst>
            </c:dLbl>
            <c:dLbl>
              <c:idx val="1"/>
              <c:layout>
                <c:manualLayout>
                  <c:x val="1.0390754535925245E-2"/>
                  <c:y val="-0.455669482324696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BA-4514-85FC-4DE78187469C}"/>
                </c:ext>
              </c:extLst>
            </c:dLbl>
            <c:dLbl>
              <c:idx val="2"/>
              <c:layout>
                <c:manualLayout>
                  <c:x val="1.2631957665928638E-2"/>
                  <c:y val="-0.310717530110510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BA-4514-85FC-4DE78187469C}"/>
                </c:ext>
              </c:extLst>
            </c:dLbl>
            <c:dLbl>
              <c:idx val="3"/>
              <c:layout>
                <c:manualLayout>
                  <c:x val="1.1182592851087445E-2"/>
                  <c:y val="-0.4564744277341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BA-4514-85FC-4DE78187469C}"/>
                </c:ext>
              </c:extLst>
            </c:dLbl>
            <c:dLbl>
              <c:idx val="4"/>
              <c:layout>
                <c:manualLayout>
                  <c:x val="1.2851414520763731E-2"/>
                  <c:y val="-0.316884694437457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BA-4514-85FC-4DE78187469C}"/>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BA-4514-85FC-4DE78187469C}"/>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BA-4514-85FC-4DE78187469C}"/>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BA-4514-85FC-4DE78187469C}"/>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BA-4514-85FC-4DE78187469C}"/>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BA-4514-85FC-4DE78187469C}"/>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BA-4514-85FC-4DE78187469C}"/>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ABA-4514-85FC-4DE78187469C}"/>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ABA-4514-85FC-4DE78187469C}"/>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ABA-4514-85FC-4DE78187469C}"/>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ABA-4514-85FC-4DE78187469C}"/>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ABA-4514-85FC-4DE78187469C}"/>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100</c:v>
                </c:pt>
                <c:pt idx="1">
                  <c:v>100</c:v>
                </c:pt>
                <c:pt idx="2">
                  <c:v>97.5</c:v>
                </c:pt>
                <c:pt idx="3">
                  <c:v>100</c:v>
                </c:pt>
                <c:pt idx="4">
                  <c:v>97.89</c:v>
                </c:pt>
              </c:numCache>
            </c:numRef>
          </c:val>
          <c:extLst>
            <c:ext xmlns:c16="http://schemas.microsoft.com/office/drawing/2014/chart" uri="{C3380CC4-5D6E-409C-BE32-E72D297353CC}">
              <c16:uniqueId val="{00000011-9ABA-4514-85FC-4DE78187469C}"/>
            </c:ext>
          </c:extLst>
        </c:ser>
        <c:dLbls>
          <c:showLegendKey val="0"/>
          <c:showVal val="0"/>
          <c:showCatName val="0"/>
          <c:showSerName val="0"/>
          <c:showPercent val="0"/>
          <c:showBubbleSize val="0"/>
        </c:dLbls>
        <c:gapWidth val="81"/>
        <c:gapDepth val="287"/>
        <c:shape val="box"/>
        <c:axId val="113984256"/>
        <c:axId val="113985792"/>
        <c:axId val="0"/>
      </c:bar3DChart>
      <c:catAx>
        <c:axId val="113984256"/>
        <c:scaling>
          <c:orientation val="minMax"/>
        </c:scaling>
        <c:delete val="1"/>
        <c:axPos val="b"/>
        <c:numFmt formatCode="General" sourceLinked="0"/>
        <c:majorTickMark val="out"/>
        <c:minorTickMark val="none"/>
        <c:tickLblPos val="none"/>
        <c:crossAx val="113985792"/>
        <c:crosses val="autoZero"/>
        <c:auto val="1"/>
        <c:lblAlgn val="ctr"/>
        <c:lblOffset val="100"/>
        <c:noMultiLvlLbl val="0"/>
      </c:catAx>
      <c:valAx>
        <c:axId val="113985792"/>
        <c:scaling>
          <c:orientation val="minMax"/>
        </c:scaling>
        <c:delete val="1"/>
        <c:axPos val="l"/>
        <c:numFmt formatCode="#,##0.00" sourceLinked="1"/>
        <c:majorTickMark val="out"/>
        <c:minorTickMark val="none"/>
        <c:tickLblPos val="none"/>
        <c:crossAx val="11398425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8396-49D1-A1C4-D03F928519B8}"/>
              </c:ext>
            </c:extLst>
          </c:dPt>
          <c:dLbls>
            <c:dLbl>
              <c:idx val="0"/>
              <c:layout>
                <c:manualLayout>
                  <c:x val="1.1621084528344488E-2"/>
                  <c:y val="-0.3964882692500688"/>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96-49D1-A1C4-D03F928519B8}"/>
                </c:ext>
              </c:extLst>
            </c:dLbl>
            <c:dLbl>
              <c:idx val="1"/>
              <c:layout>
                <c:manualLayout>
                  <c:x val="1.8430472006326266E-2"/>
                  <c:y val="-0.425875032746524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96-49D1-A1C4-D03F928519B8}"/>
                </c:ext>
              </c:extLst>
            </c:dLbl>
            <c:dLbl>
              <c:idx val="2"/>
              <c:layout>
                <c:manualLayout>
                  <c:x val="1.2631957665928638E-2"/>
                  <c:y val="-0.370306429266855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96-49D1-A1C4-D03F928519B8}"/>
                </c:ext>
              </c:extLst>
            </c:dLbl>
            <c:dLbl>
              <c:idx val="3"/>
              <c:layout>
                <c:manualLayout>
                  <c:x val="1.1182592851087445E-2"/>
                  <c:y val="-0.436611461348674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96-49D1-A1C4-D03F928519B8}"/>
                </c:ext>
              </c:extLst>
            </c:dLbl>
            <c:dLbl>
              <c:idx val="4"/>
              <c:layout>
                <c:manualLayout>
                  <c:x val="1.2851414520763731E-2"/>
                  <c:y val="-0.43275173768372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96-49D1-A1C4-D03F928519B8}"/>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96-49D1-A1C4-D03F928519B8}"/>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96-49D1-A1C4-D03F928519B8}"/>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96-49D1-A1C4-D03F928519B8}"/>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96-49D1-A1C4-D03F928519B8}"/>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96-49D1-A1C4-D03F928519B8}"/>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96-49D1-A1C4-D03F928519B8}"/>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396-49D1-A1C4-D03F928519B8}"/>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396-49D1-A1C4-D03F928519B8}"/>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396-49D1-A1C4-D03F928519B8}"/>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96-49D1-A1C4-D03F928519B8}"/>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396-49D1-A1C4-D03F928519B8}"/>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74.67</c:v>
                </c:pt>
                <c:pt idx="1">
                  <c:v>78.05</c:v>
                </c:pt>
                <c:pt idx="2">
                  <c:v>65.95</c:v>
                </c:pt>
                <c:pt idx="3">
                  <c:v>75</c:v>
                </c:pt>
                <c:pt idx="4">
                  <c:v>69.459999999999994</c:v>
                </c:pt>
              </c:numCache>
            </c:numRef>
          </c:val>
          <c:extLst>
            <c:ext xmlns:c16="http://schemas.microsoft.com/office/drawing/2014/chart" uri="{C3380CC4-5D6E-409C-BE32-E72D297353CC}">
              <c16:uniqueId val="{00000011-8396-49D1-A1C4-D03F928519B8}"/>
            </c:ext>
          </c:extLst>
        </c:ser>
        <c:dLbls>
          <c:showLegendKey val="0"/>
          <c:showVal val="0"/>
          <c:showCatName val="0"/>
          <c:showSerName val="0"/>
          <c:showPercent val="0"/>
          <c:showBubbleSize val="0"/>
        </c:dLbls>
        <c:gapWidth val="81"/>
        <c:gapDepth val="287"/>
        <c:shape val="box"/>
        <c:axId val="21154048"/>
        <c:axId val="21155840"/>
        <c:axId val="0"/>
      </c:bar3DChart>
      <c:catAx>
        <c:axId val="21154048"/>
        <c:scaling>
          <c:orientation val="minMax"/>
        </c:scaling>
        <c:delete val="1"/>
        <c:axPos val="b"/>
        <c:numFmt formatCode="General" sourceLinked="0"/>
        <c:majorTickMark val="out"/>
        <c:minorTickMark val="none"/>
        <c:tickLblPos val="none"/>
        <c:crossAx val="21155840"/>
        <c:crosses val="autoZero"/>
        <c:auto val="1"/>
        <c:lblAlgn val="ctr"/>
        <c:lblOffset val="100"/>
        <c:noMultiLvlLbl val="0"/>
      </c:catAx>
      <c:valAx>
        <c:axId val="21155840"/>
        <c:scaling>
          <c:orientation val="minMax"/>
        </c:scaling>
        <c:delete val="1"/>
        <c:axPos val="l"/>
        <c:numFmt formatCode="#,##0.00" sourceLinked="1"/>
        <c:majorTickMark val="out"/>
        <c:minorTickMark val="none"/>
        <c:tickLblPos val="none"/>
        <c:crossAx val="2115404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6C7C-45D3-A985-6F404FC62622}"/>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6C7C-45D3-A985-6F404FC62622}"/>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7C-45D3-A985-6F404FC62622}"/>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7C-45D3-A985-6F404FC62622}"/>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7C-45D3-A985-6F404FC62622}"/>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7C-45D3-A985-6F404FC62622}"/>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7C-45D3-A985-6F404FC62622}"/>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7C-45D3-A985-6F404FC62622}"/>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7C-45D3-A985-6F404FC62622}"/>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7C-45D3-A985-6F404FC62622}"/>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7C-45D3-A985-6F404FC62622}"/>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C7C-45D3-A985-6F404FC62622}"/>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C7C-45D3-A985-6F404FC62622}"/>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C7C-45D3-A985-6F404FC62622}"/>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C7C-45D3-A985-6F404FC62622}"/>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C7C-45D3-A985-6F404FC62622}"/>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C7C-45D3-A985-6F404FC62622}"/>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C7C-45D3-A985-6F404FC62622}"/>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100</c:v>
                </c:pt>
                <c:pt idx="2">
                  <c:v>100</c:v>
                </c:pt>
              </c:numCache>
            </c:numRef>
          </c:val>
          <c:extLst>
            <c:ext xmlns:c16="http://schemas.microsoft.com/office/drawing/2014/chart" uri="{C3380CC4-5D6E-409C-BE32-E72D297353CC}">
              <c16:uniqueId val="{00000011-6C7C-45D3-A985-6F404FC62622}"/>
            </c:ext>
          </c:extLst>
        </c:ser>
        <c:dLbls>
          <c:showLegendKey val="0"/>
          <c:showVal val="0"/>
          <c:showCatName val="0"/>
          <c:showSerName val="0"/>
          <c:showPercent val="0"/>
          <c:showBubbleSize val="0"/>
        </c:dLbls>
        <c:gapWidth val="81"/>
        <c:gapDepth val="287"/>
        <c:shape val="box"/>
        <c:axId val="114339200"/>
        <c:axId val="114340992"/>
        <c:axId val="0"/>
      </c:bar3DChart>
      <c:catAx>
        <c:axId val="114339200"/>
        <c:scaling>
          <c:orientation val="minMax"/>
        </c:scaling>
        <c:delete val="1"/>
        <c:axPos val="b"/>
        <c:numFmt formatCode="General" sourceLinked="1"/>
        <c:majorTickMark val="out"/>
        <c:minorTickMark val="none"/>
        <c:tickLblPos val="none"/>
        <c:crossAx val="114340992"/>
        <c:crosses val="autoZero"/>
        <c:auto val="1"/>
        <c:lblAlgn val="ctr"/>
        <c:lblOffset val="100"/>
        <c:noMultiLvlLbl val="0"/>
      </c:catAx>
      <c:valAx>
        <c:axId val="114340992"/>
        <c:scaling>
          <c:orientation val="minMax"/>
        </c:scaling>
        <c:delete val="1"/>
        <c:axPos val="l"/>
        <c:numFmt formatCode="0.00" sourceLinked="1"/>
        <c:majorTickMark val="out"/>
        <c:minorTickMark val="none"/>
        <c:tickLblPos val="none"/>
        <c:crossAx val="114339200"/>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5C84-4397-A200-2F1F0ECB9020}"/>
              </c:ext>
            </c:extLst>
          </c:dPt>
          <c:dLbls>
            <c:dLbl>
              <c:idx val="0"/>
              <c:layout>
                <c:manualLayout>
                  <c:x val="1.0281131616610985E-2"/>
                  <c:y val="-0.18461662780528559"/>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84-4397-A200-2F1F0ECB9020}"/>
                </c:ext>
              </c:extLst>
            </c:dLbl>
            <c:dLbl>
              <c:idx val="1"/>
              <c:layout>
                <c:manualLayout>
                  <c:x val="7.7108487124582384E-3"/>
                  <c:y val="-0.200761413711442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84-4397-A200-2F1F0ECB9020}"/>
                </c:ext>
              </c:extLst>
            </c:dLbl>
            <c:dLbl>
              <c:idx val="2"/>
              <c:layout>
                <c:manualLayout>
                  <c:x val="5.9320875991578344E-3"/>
                  <c:y val="-0.151813799026923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84-4397-A200-2F1F0ECB9020}"/>
                </c:ext>
              </c:extLst>
            </c:dLbl>
            <c:dLbl>
              <c:idx val="3"/>
              <c:layout>
                <c:manualLayout>
                  <c:x val="1.1182592851087445E-2"/>
                  <c:y val="-0.191634875928144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C84-4397-A200-2F1F0ECB9020}"/>
                </c:ext>
              </c:extLst>
            </c:dLbl>
            <c:dLbl>
              <c:idx val="4"/>
              <c:layout>
                <c:manualLayout>
                  <c:x val="2.1317912268957037E-3"/>
                  <c:y val="-0.472477670454619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84-4397-A200-2F1F0ECB9020}"/>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C84-4397-A200-2F1F0ECB9020}"/>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84-4397-A200-2F1F0ECB9020}"/>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C84-4397-A200-2F1F0ECB9020}"/>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C84-4397-A200-2F1F0ECB9020}"/>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C84-4397-A200-2F1F0ECB9020}"/>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C84-4397-A200-2F1F0ECB9020}"/>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C84-4397-A200-2F1F0ECB9020}"/>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C84-4397-A200-2F1F0ECB9020}"/>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C84-4397-A200-2F1F0ECB9020}"/>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C84-4397-A200-2F1F0ECB9020}"/>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C84-4397-A200-2F1F0ECB9020}"/>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8</c:v>
                </c:pt>
                <c:pt idx="1">
                  <c:v>0</c:v>
                </c:pt>
                <c:pt idx="2">
                  <c:v>9</c:v>
                </c:pt>
                <c:pt idx="3">
                  <c:v>24</c:v>
                </c:pt>
                <c:pt idx="4">
                  <c:v>131</c:v>
                </c:pt>
              </c:numCache>
            </c:numRef>
          </c:val>
          <c:extLst>
            <c:ext xmlns:c16="http://schemas.microsoft.com/office/drawing/2014/chart" uri="{C3380CC4-5D6E-409C-BE32-E72D297353CC}">
              <c16:uniqueId val="{00000011-5C84-4397-A200-2F1F0ECB9020}"/>
            </c:ext>
          </c:extLst>
        </c:ser>
        <c:dLbls>
          <c:showLegendKey val="0"/>
          <c:showVal val="0"/>
          <c:showCatName val="0"/>
          <c:showSerName val="0"/>
          <c:showPercent val="0"/>
          <c:showBubbleSize val="0"/>
        </c:dLbls>
        <c:gapWidth val="81"/>
        <c:gapDepth val="287"/>
        <c:shape val="box"/>
        <c:axId val="114024448"/>
        <c:axId val="114025984"/>
        <c:axId val="0"/>
      </c:bar3DChart>
      <c:catAx>
        <c:axId val="114024448"/>
        <c:scaling>
          <c:orientation val="minMax"/>
        </c:scaling>
        <c:delete val="1"/>
        <c:axPos val="b"/>
        <c:numFmt formatCode="General" sourceLinked="0"/>
        <c:majorTickMark val="out"/>
        <c:minorTickMark val="none"/>
        <c:tickLblPos val="none"/>
        <c:crossAx val="114025984"/>
        <c:crosses val="autoZero"/>
        <c:auto val="1"/>
        <c:lblAlgn val="ctr"/>
        <c:lblOffset val="100"/>
        <c:noMultiLvlLbl val="0"/>
      </c:catAx>
      <c:valAx>
        <c:axId val="114025984"/>
        <c:scaling>
          <c:orientation val="minMax"/>
        </c:scaling>
        <c:delete val="1"/>
        <c:axPos val="l"/>
        <c:numFmt formatCode="#,##0" sourceLinked="1"/>
        <c:majorTickMark val="out"/>
        <c:minorTickMark val="none"/>
        <c:tickLblPos val="none"/>
        <c:crossAx val="11402444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F6CA-4CA4-AD04-12C1F89654B9}"/>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F6CA-4CA4-AD04-12C1F89654B9}"/>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CA-4CA4-AD04-12C1F89654B9}"/>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CA-4CA4-AD04-12C1F89654B9}"/>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CA-4CA4-AD04-12C1F89654B9}"/>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CA-4CA4-AD04-12C1F89654B9}"/>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CA-4CA4-AD04-12C1F89654B9}"/>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CA-4CA4-AD04-12C1F89654B9}"/>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CA-4CA4-AD04-12C1F89654B9}"/>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CA-4CA4-AD04-12C1F89654B9}"/>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CA-4CA4-AD04-12C1F89654B9}"/>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CA-4CA4-AD04-12C1F89654B9}"/>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CA-4CA4-AD04-12C1F89654B9}"/>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6CA-4CA4-AD04-12C1F89654B9}"/>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6CA-4CA4-AD04-12C1F89654B9}"/>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6CA-4CA4-AD04-12C1F89654B9}"/>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6CA-4CA4-AD04-12C1F89654B9}"/>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6CA-4CA4-AD04-12C1F89654B9}"/>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5</c:v>
                </c:pt>
                <c:pt idx="2">
                  <c:v>8</c:v>
                </c:pt>
              </c:numCache>
            </c:numRef>
          </c:val>
          <c:extLst>
            <c:ext xmlns:c16="http://schemas.microsoft.com/office/drawing/2014/chart" uri="{C3380CC4-5D6E-409C-BE32-E72D297353CC}">
              <c16:uniqueId val="{00000011-F6CA-4CA4-AD04-12C1F89654B9}"/>
            </c:ext>
          </c:extLst>
        </c:ser>
        <c:dLbls>
          <c:showLegendKey val="0"/>
          <c:showVal val="0"/>
          <c:showCatName val="0"/>
          <c:showSerName val="0"/>
          <c:showPercent val="0"/>
          <c:showBubbleSize val="0"/>
        </c:dLbls>
        <c:gapWidth val="81"/>
        <c:gapDepth val="287"/>
        <c:shape val="box"/>
        <c:axId val="114195072"/>
        <c:axId val="114217344"/>
        <c:axId val="0"/>
      </c:bar3DChart>
      <c:catAx>
        <c:axId val="114195072"/>
        <c:scaling>
          <c:orientation val="minMax"/>
        </c:scaling>
        <c:delete val="1"/>
        <c:axPos val="b"/>
        <c:numFmt formatCode="General" sourceLinked="1"/>
        <c:majorTickMark val="out"/>
        <c:minorTickMark val="none"/>
        <c:tickLblPos val="none"/>
        <c:crossAx val="114217344"/>
        <c:crosses val="autoZero"/>
        <c:auto val="1"/>
        <c:lblAlgn val="ctr"/>
        <c:lblOffset val="100"/>
        <c:noMultiLvlLbl val="0"/>
      </c:catAx>
      <c:valAx>
        <c:axId val="114217344"/>
        <c:scaling>
          <c:orientation val="minMax"/>
        </c:scaling>
        <c:delete val="1"/>
        <c:axPos val="l"/>
        <c:numFmt formatCode="0" sourceLinked="1"/>
        <c:majorTickMark val="out"/>
        <c:minorTickMark val="none"/>
        <c:tickLblPos val="none"/>
        <c:crossAx val="114195072"/>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5478-41E5-B326-6294E843012D}"/>
              </c:ext>
            </c:extLst>
          </c:dPt>
          <c:dLbls>
            <c:dLbl>
              <c:idx val="0"/>
              <c:layout>
                <c:manualLayout>
                  <c:x val="1.1621084528344488E-2"/>
                  <c:y val="-0.27731047093737821"/>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78-41E5-B326-6294E843012D}"/>
                </c:ext>
              </c:extLst>
            </c:dLbl>
            <c:dLbl>
              <c:idx val="1"/>
              <c:layout>
                <c:manualLayout>
                  <c:x val="1.0390754535925245E-2"/>
                  <c:y val="-0.455669482324696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78-41E5-B326-6294E843012D}"/>
                </c:ext>
              </c:extLst>
            </c:dLbl>
            <c:dLbl>
              <c:idx val="2"/>
              <c:layout>
                <c:manualLayout>
                  <c:x val="1.1292004754195135E-2"/>
                  <c:y val="-0.194850486864244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78-41E5-B326-6294E843012D}"/>
                </c:ext>
              </c:extLst>
            </c:dLbl>
            <c:dLbl>
              <c:idx val="3"/>
              <c:layout>
                <c:manualLayout>
                  <c:x val="1.6542404498021461E-2"/>
                  <c:y val="-0.443232450143824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78-41E5-B326-6294E843012D}"/>
                </c:ext>
              </c:extLst>
            </c:dLbl>
            <c:dLbl>
              <c:idx val="4"/>
              <c:layout>
                <c:manualLayout>
                  <c:x val="1.2851414520763731E-2"/>
                  <c:y val="-0.353299872141928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78-41E5-B326-6294E843012D}"/>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78-41E5-B326-6294E843012D}"/>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78-41E5-B326-6294E843012D}"/>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478-41E5-B326-6294E843012D}"/>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478-41E5-B326-6294E843012D}"/>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478-41E5-B326-6294E843012D}"/>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478-41E5-B326-6294E843012D}"/>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478-41E5-B326-6294E843012D}"/>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478-41E5-B326-6294E843012D}"/>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478-41E5-B326-6294E843012D}"/>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478-41E5-B326-6294E843012D}"/>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478-41E5-B326-6294E843012D}"/>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50</c:v>
                </c:pt>
                <c:pt idx="1">
                  <c:v>0</c:v>
                </c:pt>
                <c:pt idx="2">
                  <c:v>22.22</c:v>
                </c:pt>
                <c:pt idx="3">
                  <c:v>87.5</c:v>
                </c:pt>
                <c:pt idx="4">
                  <c:v>63.36</c:v>
                </c:pt>
              </c:numCache>
            </c:numRef>
          </c:val>
          <c:extLst>
            <c:ext xmlns:c16="http://schemas.microsoft.com/office/drawing/2014/chart" uri="{C3380CC4-5D6E-409C-BE32-E72D297353CC}">
              <c16:uniqueId val="{00000011-5478-41E5-B326-6294E843012D}"/>
            </c:ext>
          </c:extLst>
        </c:ser>
        <c:dLbls>
          <c:showLegendKey val="0"/>
          <c:showVal val="0"/>
          <c:showCatName val="0"/>
          <c:showSerName val="0"/>
          <c:showPercent val="0"/>
          <c:showBubbleSize val="0"/>
        </c:dLbls>
        <c:gapWidth val="81"/>
        <c:gapDepth val="287"/>
        <c:shape val="box"/>
        <c:axId val="114161536"/>
        <c:axId val="114163072"/>
        <c:axId val="0"/>
      </c:bar3DChart>
      <c:catAx>
        <c:axId val="114161536"/>
        <c:scaling>
          <c:orientation val="minMax"/>
        </c:scaling>
        <c:delete val="1"/>
        <c:axPos val="b"/>
        <c:numFmt formatCode="General" sourceLinked="0"/>
        <c:majorTickMark val="out"/>
        <c:minorTickMark val="none"/>
        <c:tickLblPos val="none"/>
        <c:crossAx val="114163072"/>
        <c:crosses val="autoZero"/>
        <c:auto val="1"/>
        <c:lblAlgn val="ctr"/>
        <c:lblOffset val="100"/>
        <c:noMultiLvlLbl val="0"/>
      </c:catAx>
      <c:valAx>
        <c:axId val="114163072"/>
        <c:scaling>
          <c:orientation val="minMax"/>
        </c:scaling>
        <c:delete val="1"/>
        <c:axPos val="l"/>
        <c:numFmt formatCode="#,##0.00" sourceLinked="1"/>
        <c:majorTickMark val="out"/>
        <c:minorTickMark val="none"/>
        <c:tickLblPos val="none"/>
        <c:crossAx val="11416153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0B02-4F1D-BBB3-097106B93203}"/>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0B02-4F1D-BBB3-097106B93203}"/>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02-4F1D-BBB3-097106B93203}"/>
                </c:ext>
              </c:extLst>
            </c:dLbl>
            <c:dLbl>
              <c:idx val="1"/>
              <c:layout>
                <c:manualLayout>
                  <c:x val="2.096469296908348E-2"/>
                  <c:y val="-0.181423049391553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02-4F1D-BBB3-097106B93203}"/>
                </c:ext>
              </c:extLst>
            </c:dLbl>
            <c:dLbl>
              <c:idx val="2"/>
              <c:layout>
                <c:manualLayout>
                  <c:x val="1.4312864605565381E-2"/>
                  <c:y val="-2.5690765926986398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02-4F1D-BBB3-097106B93203}"/>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02-4F1D-BBB3-097106B93203}"/>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02-4F1D-BBB3-097106B93203}"/>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02-4F1D-BBB3-097106B93203}"/>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02-4F1D-BBB3-097106B93203}"/>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02-4F1D-BBB3-097106B93203}"/>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02-4F1D-BBB3-097106B93203}"/>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B02-4F1D-BBB3-097106B93203}"/>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B02-4F1D-BBB3-097106B93203}"/>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B02-4F1D-BBB3-097106B93203}"/>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B02-4F1D-BBB3-097106B93203}"/>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B02-4F1D-BBB3-097106B93203}"/>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B02-4F1D-BBB3-097106B93203}"/>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B02-4F1D-BBB3-097106B93203}"/>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0</c:v>
                </c:pt>
                <c:pt idx="2">
                  <c:v>50</c:v>
                </c:pt>
              </c:numCache>
            </c:numRef>
          </c:val>
          <c:extLst>
            <c:ext xmlns:c16="http://schemas.microsoft.com/office/drawing/2014/chart" uri="{C3380CC4-5D6E-409C-BE32-E72D297353CC}">
              <c16:uniqueId val="{00000011-0B02-4F1D-BBB3-097106B93203}"/>
            </c:ext>
          </c:extLst>
        </c:ser>
        <c:dLbls>
          <c:showLegendKey val="0"/>
          <c:showVal val="0"/>
          <c:showCatName val="0"/>
          <c:showSerName val="0"/>
          <c:showPercent val="0"/>
          <c:showBubbleSize val="0"/>
        </c:dLbls>
        <c:gapWidth val="81"/>
        <c:gapDepth val="287"/>
        <c:shape val="box"/>
        <c:axId val="114770688"/>
        <c:axId val="114772224"/>
        <c:axId val="0"/>
      </c:bar3DChart>
      <c:catAx>
        <c:axId val="114770688"/>
        <c:scaling>
          <c:orientation val="minMax"/>
        </c:scaling>
        <c:delete val="1"/>
        <c:axPos val="b"/>
        <c:numFmt formatCode="General" sourceLinked="1"/>
        <c:majorTickMark val="out"/>
        <c:minorTickMark val="none"/>
        <c:tickLblPos val="none"/>
        <c:crossAx val="114772224"/>
        <c:crosses val="autoZero"/>
        <c:auto val="1"/>
        <c:lblAlgn val="ctr"/>
        <c:lblOffset val="100"/>
        <c:noMultiLvlLbl val="0"/>
      </c:catAx>
      <c:valAx>
        <c:axId val="114772224"/>
        <c:scaling>
          <c:orientation val="minMax"/>
        </c:scaling>
        <c:delete val="1"/>
        <c:axPos val="l"/>
        <c:numFmt formatCode="0.00" sourceLinked="1"/>
        <c:majorTickMark val="out"/>
        <c:minorTickMark val="none"/>
        <c:tickLblPos val="none"/>
        <c:crossAx val="11477068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9.2295587595270914E-2"/>
          <c:y val="5.3091458805744514E-2"/>
          <c:w val="0.87924099035339376"/>
          <c:h val="0.81181161878574704"/>
        </c:manualLayout>
      </c:layout>
      <c:bar3DChart>
        <c:barDir val="col"/>
        <c:grouping val="clustered"/>
        <c:varyColors val="0"/>
        <c:ser>
          <c:idx val="0"/>
          <c:order val="0"/>
          <c:tx>
            <c:strRef>
              <c:f>Arkusz1!$B$1</c:f>
              <c:strCache>
                <c:ptCount val="1"/>
                <c:pt idx="0">
                  <c:v>Kolumna1</c:v>
                </c:pt>
              </c:strCache>
            </c:strRef>
          </c:tx>
          <c:spPr>
            <a:solidFill>
              <a:srgbClr val="006699"/>
            </a:solidFill>
          </c:spPr>
          <c:invertIfNegative val="0"/>
          <c:dLbls>
            <c:dLbl>
              <c:idx val="0"/>
              <c:layout>
                <c:manualLayout>
                  <c:x val="7.0062660136777574E-2"/>
                  <c:y val="-7.88370501306384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06-4758-9C25-6C63200DDA03}"/>
                </c:ext>
              </c:extLst>
            </c:dLbl>
            <c:dLbl>
              <c:idx val="1"/>
              <c:layout>
                <c:manualLayout>
                  <c:x val="2.5091731820512452E-2"/>
                  <c:y val="-3.658634932051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06-4758-9C25-6C63200DDA03}"/>
                </c:ext>
              </c:extLst>
            </c:dLbl>
            <c:dLbl>
              <c:idx val="2"/>
              <c:layout>
                <c:manualLayout>
                  <c:x val="2.9181232667806065E-2"/>
                  <c:y val="-3.8966134071897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06-4758-9C25-6C63200DDA03}"/>
                </c:ext>
              </c:extLst>
            </c:dLbl>
            <c:dLbl>
              <c:idx val="3"/>
              <c:layout>
                <c:manualLayout>
                  <c:x val="2.451866435058607E-2"/>
                  <c:y val="-2.3726232900064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06-4758-9C25-6C63200DDA03}"/>
                </c:ext>
              </c:extLst>
            </c:dLbl>
            <c:dLbl>
              <c:idx val="4"/>
              <c:layout>
                <c:manualLayout>
                  <c:x val="1.8388998262939518E-2"/>
                  <c:y val="-3.1634977200086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06-4758-9C25-6C63200DDA03}"/>
                </c:ext>
              </c:extLst>
            </c:dLbl>
            <c:spPr>
              <a:noFill/>
              <a:ln>
                <a:noFill/>
              </a:ln>
              <a:effectLst/>
            </c:spPr>
            <c:txPr>
              <a:bodyPr/>
              <a:lstStyle/>
              <a:p>
                <a:pPr>
                  <a:defRPr sz="1500" b="1" i="0" u="none" strike="noStrike" baseline="0">
                    <a:solidFill>
                      <a:srgbClr val="000000"/>
                    </a:solidFill>
                    <a:latin typeface="Calibri"/>
                    <a:ea typeface="Calibri"/>
                    <a:cs typeface="Calibri"/>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c:f>
              <c:numCache>
                <c:formatCode>General</c:formatCode>
                <c:ptCount val="1"/>
                <c:pt idx="0">
                  <c:v>2017</c:v>
                </c:pt>
              </c:numCache>
            </c:numRef>
          </c:cat>
          <c:val>
            <c:numRef>
              <c:f>Arkusz1!$B$2</c:f>
              <c:numCache>
                <c:formatCode>General</c:formatCode>
                <c:ptCount val="1"/>
                <c:pt idx="0">
                  <c:v>20</c:v>
                </c:pt>
              </c:numCache>
            </c:numRef>
          </c:val>
          <c:extLst>
            <c:ext xmlns:c16="http://schemas.microsoft.com/office/drawing/2014/chart" uri="{C3380CC4-5D6E-409C-BE32-E72D297353CC}">
              <c16:uniqueId val="{00000005-AD06-4758-9C25-6C63200DDA03}"/>
            </c:ext>
          </c:extLst>
        </c:ser>
        <c:dLbls>
          <c:showLegendKey val="0"/>
          <c:showVal val="0"/>
          <c:showCatName val="0"/>
          <c:showSerName val="0"/>
          <c:showPercent val="0"/>
          <c:showBubbleSize val="0"/>
        </c:dLbls>
        <c:gapWidth val="75"/>
        <c:shape val="box"/>
        <c:axId val="114725248"/>
        <c:axId val="114726784"/>
        <c:axId val="0"/>
      </c:bar3DChart>
      <c:catAx>
        <c:axId val="114725248"/>
        <c:scaling>
          <c:orientation val="minMax"/>
        </c:scaling>
        <c:delete val="0"/>
        <c:axPos val="b"/>
        <c:numFmt formatCode="General" sourceLinked="1"/>
        <c:majorTickMark val="none"/>
        <c:minorTickMark val="none"/>
        <c:tickLblPos val="nextTo"/>
        <c:txPr>
          <a:bodyPr rot="0" vert="horz"/>
          <a:lstStyle/>
          <a:p>
            <a:pPr>
              <a:defRPr sz="1500" b="0" i="0" u="none" strike="noStrike" baseline="0">
                <a:solidFill>
                  <a:srgbClr val="000000"/>
                </a:solidFill>
                <a:latin typeface="Calibri"/>
                <a:ea typeface="Calibri"/>
                <a:cs typeface="Calibri"/>
              </a:defRPr>
            </a:pPr>
            <a:endParaRPr lang="pl-PL"/>
          </a:p>
        </c:txPr>
        <c:crossAx val="114726784"/>
        <c:crosses val="autoZero"/>
        <c:auto val="1"/>
        <c:lblAlgn val="ctr"/>
        <c:lblOffset val="100"/>
        <c:noMultiLvlLbl val="0"/>
      </c:catAx>
      <c:valAx>
        <c:axId val="114726784"/>
        <c:scaling>
          <c:orientation val="minMax"/>
        </c:scaling>
        <c:delete val="0"/>
        <c:axPos val="l"/>
        <c:numFmt formatCode="General" sourceLinked="1"/>
        <c:majorTickMark val="none"/>
        <c:minorTickMark val="none"/>
        <c:tickLblPos val="nextTo"/>
        <c:txPr>
          <a:bodyPr rot="0" vert="horz"/>
          <a:lstStyle/>
          <a:p>
            <a:pPr>
              <a:defRPr sz="1500" b="0" i="0" u="none" strike="noStrike" baseline="0">
                <a:solidFill>
                  <a:srgbClr val="000000"/>
                </a:solidFill>
                <a:latin typeface="Calibri"/>
                <a:ea typeface="Calibri"/>
                <a:cs typeface="Calibri"/>
              </a:defRPr>
            </a:pPr>
            <a:endParaRPr lang="pl-PL"/>
          </a:p>
        </c:txPr>
        <c:crossAx val="114725248"/>
        <c:crosses val="autoZero"/>
        <c:crossBetween val="between"/>
        <c:majorUnit val="4"/>
        <c:minorUnit val="0.4"/>
      </c:valAx>
      <c:spPr>
        <a:noFill/>
        <a:ln w="29122">
          <a:noFill/>
        </a:ln>
      </c:spPr>
    </c:plotArea>
    <c:plotVisOnly val="1"/>
    <c:dispBlanksAs val="gap"/>
    <c:showDLblsOverMax val="0"/>
  </c:chart>
  <c:txPr>
    <a:bodyPr/>
    <a:lstStyle/>
    <a:p>
      <a:pPr>
        <a:defRPr sz="2058" b="0" i="0" u="none" strike="noStrike" baseline="0">
          <a:solidFill>
            <a:srgbClr val="000000"/>
          </a:solidFill>
          <a:latin typeface="Calibri"/>
          <a:ea typeface="Calibri"/>
          <a:cs typeface="Calibri"/>
        </a:defRPr>
      </a:pPr>
      <a:endParaRPr lang="pl-PL"/>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0.13889406578152516"/>
          <c:w val="0.63345739362293074"/>
          <c:h val="0.78192180035551606"/>
        </c:manualLayout>
      </c:layout>
      <c:pie3DChart>
        <c:varyColors val="1"/>
        <c:ser>
          <c:idx val="0"/>
          <c:order val="0"/>
          <c:tx>
            <c:strRef>
              <c:f>Arkusz1!$B$1</c:f>
              <c:strCache>
                <c:ptCount val="1"/>
                <c:pt idx="0">
                  <c:v>Sprzedaż</c:v>
                </c:pt>
              </c:strCache>
            </c:strRef>
          </c:tx>
          <c:spPr>
            <a:ln>
              <a:solidFill>
                <a:schemeClr val="accent2">
                  <a:lumMod val="75000"/>
                </a:schemeClr>
              </a:solidFill>
            </a:ln>
          </c:spPr>
          <c:dPt>
            <c:idx val="0"/>
            <c:bubble3D val="0"/>
            <c:spPr>
              <a:solidFill>
                <a:srgbClr val="FFFFCC"/>
              </a:solidFill>
              <a:ln>
                <a:solidFill>
                  <a:schemeClr val="accent2">
                    <a:lumMod val="75000"/>
                  </a:schemeClr>
                </a:solidFill>
              </a:ln>
            </c:spPr>
            <c:extLst>
              <c:ext xmlns:c16="http://schemas.microsoft.com/office/drawing/2014/chart" uri="{C3380CC4-5D6E-409C-BE32-E72D297353CC}">
                <c16:uniqueId val="{00000001-AAA5-4B46-9BC7-E10B6922191A}"/>
              </c:ext>
            </c:extLst>
          </c:dPt>
          <c:dPt>
            <c:idx val="4"/>
            <c:bubble3D val="0"/>
            <c:spPr>
              <a:solidFill>
                <a:srgbClr val="00B050"/>
              </a:solidFill>
              <a:ln>
                <a:solidFill>
                  <a:schemeClr val="accent2">
                    <a:lumMod val="75000"/>
                  </a:schemeClr>
                </a:solidFill>
              </a:ln>
            </c:spPr>
            <c:extLst>
              <c:ext xmlns:c16="http://schemas.microsoft.com/office/drawing/2014/chart" uri="{C3380CC4-5D6E-409C-BE32-E72D297353CC}">
                <c16:uniqueId val="{00000003-AAA5-4B46-9BC7-E10B6922191A}"/>
              </c:ext>
            </c:extLst>
          </c:dPt>
          <c:dPt>
            <c:idx val="6"/>
            <c:bubble3D val="0"/>
            <c:spPr>
              <a:solidFill>
                <a:schemeClr val="accent2">
                  <a:lumMod val="60000"/>
                  <a:lumOff val="40000"/>
                </a:schemeClr>
              </a:solidFill>
              <a:ln>
                <a:solidFill>
                  <a:schemeClr val="accent2">
                    <a:lumMod val="75000"/>
                  </a:schemeClr>
                </a:solidFill>
              </a:ln>
            </c:spPr>
            <c:extLst>
              <c:ext xmlns:c16="http://schemas.microsoft.com/office/drawing/2014/chart" uri="{C3380CC4-5D6E-409C-BE32-E72D297353CC}">
                <c16:uniqueId val="{00000005-AAA5-4B46-9BC7-E10B6922191A}"/>
              </c:ext>
            </c:extLst>
          </c:dPt>
          <c:dLbls>
            <c:dLbl>
              <c:idx val="1"/>
              <c:spPr/>
              <c:txPr>
                <a:bodyPr/>
                <a:lstStyle/>
                <a:p>
                  <a:pPr>
                    <a:defRPr sz="1700" b="0">
                      <a:solidFill>
                        <a:srgbClr val="FFFF00"/>
                      </a:solidFill>
                    </a:defRPr>
                  </a:pPr>
                  <a:endParaRPr lang="pl-PL"/>
                </a:p>
              </c:txPr>
              <c:showLegendKey val="0"/>
              <c:showVal val="1"/>
              <c:showCatName val="0"/>
              <c:showSerName val="0"/>
              <c:showPercent val="0"/>
              <c:showBubbleSize val="0"/>
              <c:extLst>
                <c:ext xmlns:c16="http://schemas.microsoft.com/office/drawing/2014/chart" uri="{C3380CC4-5D6E-409C-BE32-E72D297353CC}">
                  <c16:uniqueId val="{00000006-AAA5-4B46-9BC7-E10B6922191A}"/>
                </c:ext>
              </c:extLst>
            </c:dLbl>
            <c:dLbl>
              <c:idx val="2"/>
              <c:spPr/>
              <c:txPr>
                <a:bodyPr/>
                <a:lstStyle/>
                <a:p>
                  <a:pPr>
                    <a:defRPr sz="1700" b="0">
                      <a:solidFill>
                        <a:srgbClr val="FFFF00"/>
                      </a:solidFill>
                    </a:defRPr>
                  </a:pPr>
                  <a:endParaRPr lang="pl-PL"/>
                </a:p>
              </c:txPr>
              <c:showLegendKey val="0"/>
              <c:showVal val="1"/>
              <c:showCatName val="0"/>
              <c:showSerName val="0"/>
              <c:showPercent val="0"/>
              <c:showBubbleSize val="0"/>
              <c:extLst>
                <c:ext xmlns:c16="http://schemas.microsoft.com/office/drawing/2014/chart" uri="{C3380CC4-5D6E-409C-BE32-E72D297353CC}">
                  <c16:uniqueId val="{00000007-AAA5-4B46-9BC7-E10B6922191A}"/>
                </c:ext>
              </c:extLst>
            </c:dLbl>
            <c:dLbl>
              <c:idx val="3"/>
              <c:spPr/>
              <c:txPr>
                <a:bodyPr/>
                <a:lstStyle/>
                <a:p>
                  <a:pPr>
                    <a:defRPr sz="1700" b="0">
                      <a:solidFill>
                        <a:srgbClr val="FFFF00"/>
                      </a:solidFill>
                    </a:defRPr>
                  </a:pPr>
                  <a:endParaRPr lang="pl-PL"/>
                </a:p>
              </c:txPr>
              <c:showLegendKey val="0"/>
              <c:showVal val="1"/>
              <c:showCatName val="0"/>
              <c:showSerName val="0"/>
              <c:showPercent val="0"/>
              <c:showBubbleSize val="0"/>
              <c:extLst>
                <c:ext xmlns:c16="http://schemas.microsoft.com/office/drawing/2014/chart" uri="{C3380CC4-5D6E-409C-BE32-E72D297353CC}">
                  <c16:uniqueId val="{00000008-AAA5-4B46-9BC7-E10B6922191A}"/>
                </c:ext>
              </c:extLst>
            </c:dLbl>
            <c:dLbl>
              <c:idx val="4"/>
              <c:spPr/>
              <c:txPr>
                <a:bodyPr/>
                <a:lstStyle/>
                <a:p>
                  <a:pPr>
                    <a:defRPr sz="1700" b="0">
                      <a:solidFill>
                        <a:srgbClr val="FFFF00"/>
                      </a:solidFill>
                    </a:defRPr>
                  </a:pPr>
                  <a:endParaRPr lang="pl-PL"/>
                </a:p>
              </c:txPr>
              <c:showLegendKey val="0"/>
              <c:showVal val="1"/>
              <c:showCatName val="0"/>
              <c:showSerName val="0"/>
              <c:showPercent val="0"/>
              <c:showBubbleSize val="0"/>
              <c:extLst>
                <c:ext xmlns:c16="http://schemas.microsoft.com/office/drawing/2014/chart" uri="{C3380CC4-5D6E-409C-BE32-E72D297353CC}">
                  <c16:uniqueId val="{00000003-AAA5-4B46-9BC7-E10B6922191A}"/>
                </c:ext>
              </c:extLst>
            </c:dLbl>
            <c:dLbl>
              <c:idx val="5"/>
              <c:layout>
                <c:manualLayout>
                  <c:x val="6.2254520739525671E-2"/>
                  <c:y val="5.1153459800762878E-2"/>
                </c:manualLayout>
              </c:layout>
              <c:spPr/>
              <c:txPr>
                <a:bodyPr/>
                <a:lstStyle/>
                <a:p>
                  <a:pPr>
                    <a:defRPr sz="1700" b="0">
                      <a:solidFill>
                        <a:srgbClr val="FFFF00"/>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A5-4B46-9BC7-E10B6922191A}"/>
                </c:ext>
              </c:extLst>
            </c:dLbl>
            <c:dLbl>
              <c:idx val="6"/>
              <c:layout>
                <c:manualLayout>
                  <c:x val="4.9503984063745017E-2"/>
                  <c:y val="7.1503990848681934E-2"/>
                </c:manualLayout>
              </c:layout>
              <c:spPr/>
              <c:txPr>
                <a:bodyPr/>
                <a:lstStyle/>
                <a:p>
                  <a:pPr>
                    <a:defRPr sz="1700" b="0">
                      <a:solidFill>
                        <a:srgbClr val="FFFF00"/>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A5-4B46-9BC7-E10B6922191A}"/>
                </c:ext>
              </c:extLst>
            </c:dLbl>
            <c:dLbl>
              <c:idx val="7"/>
              <c:spPr/>
              <c:txPr>
                <a:bodyPr/>
                <a:lstStyle/>
                <a:p>
                  <a:pPr>
                    <a:defRPr sz="1700" b="0">
                      <a:solidFill>
                        <a:srgbClr val="FFFF00"/>
                      </a:solidFill>
                    </a:defRPr>
                  </a:pPr>
                  <a:endParaRPr lang="pl-PL"/>
                </a:p>
              </c:txPr>
              <c:showLegendKey val="0"/>
              <c:showVal val="1"/>
              <c:showCatName val="0"/>
              <c:showSerName val="0"/>
              <c:showPercent val="0"/>
              <c:showBubbleSize val="0"/>
              <c:extLst>
                <c:ext xmlns:c16="http://schemas.microsoft.com/office/drawing/2014/chart" uri="{C3380CC4-5D6E-409C-BE32-E72D297353CC}">
                  <c16:uniqueId val="{0000000A-AAA5-4B46-9BC7-E10B6922191A}"/>
                </c:ext>
              </c:extLst>
            </c:dLbl>
            <c:spPr>
              <a:noFill/>
              <a:ln>
                <a:noFill/>
              </a:ln>
              <a:effectLst/>
            </c:spPr>
            <c:txPr>
              <a:bodyPr/>
              <a:lstStyle/>
              <a:p>
                <a:pPr>
                  <a:defRPr sz="1700" b="0"/>
                </a:pPr>
                <a:endParaRPr lang="pl-PL"/>
              </a:p>
            </c:txPr>
            <c:showLegendKey val="0"/>
            <c:showVal val="1"/>
            <c:showCatName val="0"/>
            <c:showSerName val="0"/>
            <c:showPercent val="0"/>
            <c:showBubbleSize val="0"/>
            <c:showLeaderLines val="1"/>
            <c:extLst>
              <c:ext xmlns:c15="http://schemas.microsoft.com/office/drawing/2012/chart" uri="{CE6537A1-D6FC-4f65-9D91-7224C49458BB}"/>
            </c:extLst>
          </c:dLbls>
          <c:cat>
            <c:strRef>
              <c:f>Arkusz1!$A$2:$A$9</c:f>
              <c:strCache>
                <c:ptCount val="8"/>
                <c:pt idx="0">
                  <c:v>narkotyki</c:v>
                </c:pt>
                <c:pt idx="1">
                  <c:v>nakaz doprowadzenia</c:v>
                </c:pt>
                <c:pt idx="2">
                  <c:v>kradzież rozbójnicza</c:v>
                </c:pt>
                <c:pt idx="3">
                  <c:v>kradzież mienia</c:v>
                </c:pt>
                <c:pt idx="4">
                  <c:v>nietrzeźwi kierujący</c:v>
                </c:pt>
                <c:pt idx="5">
                  <c:v>korzyść majątkowa dla policjanta</c:v>
                </c:pt>
                <c:pt idx="6">
                  <c:v>list gończy</c:v>
                </c:pt>
                <c:pt idx="7">
                  <c:v>poszukiwania dla AŚ</c:v>
                </c:pt>
              </c:strCache>
            </c:strRef>
          </c:cat>
          <c:val>
            <c:numRef>
              <c:f>Arkusz1!$B$2:$B$9</c:f>
              <c:numCache>
                <c:formatCode>General</c:formatCode>
                <c:ptCount val="8"/>
                <c:pt idx="0">
                  <c:v>6</c:v>
                </c:pt>
                <c:pt idx="1">
                  <c:v>5</c:v>
                </c:pt>
                <c:pt idx="2">
                  <c:v>2</c:v>
                </c:pt>
                <c:pt idx="3">
                  <c:v>2</c:v>
                </c:pt>
                <c:pt idx="4">
                  <c:v>2</c:v>
                </c:pt>
                <c:pt idx="5">
                  <c:v>1</c:v>
                </c:pt>
                <c:pt idx="6">
                  <c:v>1</c:v>
                </c:pt>
                <c:pt idx="7">
                  <c:v>1</c:v>
                </c:pt>
              </c:numCache>
            </c:numRef>
          </c:val>
          <c:extLst>
            <c:ext xmlns:c16="http://schemas.microsoft.com/office/drawing/2014/chart" uri="{C3380CC4-5D6E-409C-BE32-E72D297353CC}">
              <c16:uniqueId val="{0000000B-AAA5-4B46-9BC7-E10B6922191A}"/>
            </c:ext>
          </c:extLst>
        </c:ser>
        <c:dLbls>
          <c:showLegendKey val="0"/>
          <c:showVal val="0"/>
          <c:showCatName val="0"/>
          <c:showSerName val="0"/>
          <c:showPercent val="0"/>
          <c:showBubbleSize val="0"/>
          <c:showLeaderLines val="1"/>
        </c:dLbls>
      </c:pie3DChart>
    </c:plotArea>
    <c:legend>
      <c:legendPos val="r"/>
      <c:layout>
        <c:manualLayout>
          <c:xMode val="edge"/>
          <c:yMode val="edge"/>
          <c:x val="0.66199396648235653"/>
          <c:y val="0.14476747953931043"/>
          <c:w val="0.32172579115141053"/>
          <c:h val="0.79804327296967004"/>
        </c:manualLayout>
      </c:layout>
      <c:overlay val="0"/>
      <c:txPr>
        <a:bodyPr/>
        <a:lstStyle/>
        <a:p>
          <a:pPr>
            <a:defRPr sz="1100"/>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4187458703418918"/>
          <c:y val="0.27113557260968774"/>
          <c:w val="0.76341931793153595"/>
          <c:h val="0.66117869838679855"/>
        </c:manualLayout>
      </c:layout>
      <c:bar3DChart>
        <c:barDir val="col"/>
        <c:grouping val="clustered"/>
        <c:varyColors val="0"/>
        <c:ser>
          <c:idx val="0"/>
          <c:order val="0"/>
          <c:tx>
            <c:strRef>
              <c:f>Arkusz1!$B$1</c:f>
              <c:strCache>
                <c:ptCount val="1"/>
                <c:pt idx="0">
                  <c:v>2016</c:v>
                </c:pt>
              </c:strCache>
            </c:strRef>
          </c:tx>
          <c:spPr>
            <a:solidFill>
              <a:srgbClr val="FFFF99"/>
            </a:solidFill>
          </c:spPr>
          <c:invertIfNegative val="0"/>
          <c:dLbls>
            <c:dLbl>
              <c:idx val="0"/>
              <c:layout>
                <c:manualLayout>
                  <c:x val="3.583521007467301E-2"/>
                  <c:y val="-5.0184054305653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EB-48E2-9C5E-859A23B58E87}"/>
                </c:ext>
              </c:extLst>
            </c:dLbl>
            <c:dLbl>
              <c:idx val="1"/>
              <c:layout>
                <c:manualLayout>
                  <c:x val="1.9584417877108084E-2"/>
                  <c:y val="-3.773122109736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EB-48E2-9C5E-859A23B58E87}"/>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EB-48E2-9C5E-859A23B58E87}"/>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EB-48E2-9C5E-859A23B58E87}"/>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EB-48E2-9C5E-859A23B58E87}"/>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EB-48E2-9C5E-859A23B58E87}"/>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Arkusz1!$B$2</c:f>
              <c:numCache>
                <c:formatCode>General</c:formatCode>
                <c:ptCount val="1"/>
                <c:pt idx="0">
                  <c:v>409</c:v>
                </c:pt>
              </c:numCache>
            </c:numRef>
          </c:val>
          <c:extLst>
            <c:ext xmlns:c16="http://schemas.microsoft.com/office/drawing/2014/chart" uri="{C3380CC4-5D6E-409C-BE32-E72D297353CC}">
              <c16:uniqueId val="{00000006-33EB-48E2-9C5E-859A23B58E87}"/>
            </c:ext>
          </c:extLst>
        </c:ser>
        <c:ser>
          <c:idx val="1"/>
          <c:order val="1"/>
          <c:tx>
            <c:strRef>
              <c:f>Arkusz1!$C$1</c:f>
              <c:strCache>
                <c:ptCount val="1"/>
                <c:pt idx="0">
                  <c:v>2017</c:v>
                </c:pt>
              </c:strCache>
            </c:strRef>
          </c:tx>
          <c:invertIfNegative val="0"/>
          <c:dPt>
            <c:idx val="0"/>
            <c:invertIfNegative val="0"/>
            <c:bubble3D val="0"/>
            <c:spPr>
              <a:solidFill>
                <a:srgbClr val="FF0000"/>
              </a:solidFill>
            </c:spPr>
            <c:extLst>
              <c:ext xmlns:c16="http://schemas.microsoft.com/office/drawing/2014/chart" uri="{C3380CC4-5D6E-409C-BE32-E72D297353CC}">
                <c16:uniqueId val="{00000008-33EB-48E2-9C5E-859A23B58E87}"/>
              </c:ext>
            </c:extLst>
          </c:dPt>
          <c:dLbls>
            <c:dLbl>
              <c:idx val="0"/>
              <c:layout>
                <c:manualLayout>
                  <c:x val="5.8154958851051299E-2"/>
                  <c:y val="-4.6792181900413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3EB-48E2-9C5E-859A23B58E87}"/>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EB-48E2-9C5E-859A23B58E87}"/>
                </c:ext>
              </c:extLst>
            </c:dLbl>
            <c:dLbl>
              <c:idx val="2"/>
              <c:layout>
                <c:manualLayout>
                  <c:x val="1.9687963858892651E-2"/>
                  <c:y val="-2.04455561603809E-2"/>
                </c:manualLayout>
              </c:layout>
              <c:tx>
                <c:rich>
                  <a:bodyPr/>
                  <a:lstStyle/>
                  <a:p>
                    <a:r>
                      <a:rPr lang="en-US" b="1" dirty="0">
                        <a:solidFill>
                          <a:schemeClr val="tx1"/>
                        </a:solidFill>
                      </a:rPr>
                      <a:t>98,2</a:t>
                    </a:r>
                    <a:r>
                      <a:rPr lang="pl-PL" b="1" dirty="0">
                        <a:solidFill>
                          <a:schemeClr val="tx1"/>
                        </a:solidFill>
                      </a:rPr>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EB-48E2-9C5E-859A23B58E87}"/>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EB-48E2-9C5E-859A23B58E87}"/>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3EB-48E2-9C5E-859A23B58E87}"/>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3EB-48E2-9C5E-859A23B58E87}"/>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3EB-48E2-9C5E-859A23B58E87}"/>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Arkusz1!$C$2</c:f>
              <c:numCache>
                <c:formatCode>General</c:formatCode>
                <c:ptCount val="1"/>
                <c:pt idx="0">
                  <c:v>428</c:v>
                </c:pt>
              </c:numCache>
            </c:numRef>
          </c:val>
          <c:extLst>
            <c:ext xmlns:c16="http://schemas.microsoft.com/office/drawing/2014/chart" uri="{C3380CC4-5D6E-409C-BE32-E72D297353CC}">
              <c16:uniqueId val="{0000000F-33EB-48E2-9C5E-859A23B58E87}"/>
            </c:ext>
          </c:extLst>
        </c:ser>
        <c:dLbls>
          <c:showLegendKey val="0"/>
          <c:showVal val="0"/>
          <c:showCatName val="0"/>
          <c:showSerName val="0"/>
          <c:showPercent val="0"/>
          <c:showBubbleSize val="0"/>
        </c:dLbls>
        <c:gapWidth val="220"/>
        <c:gapDepth val="231"/>
        <c:shape val="box"/>
        <c:axId val="114620288"/>
        <c:axId val="114621824"/>
        <c:axId val="0"/>
      </c:bar3DChart>
      <c:catAx>
        <c:axId val="114620288"/>
        <c:scaling>
          <c:orientation val="minMax"/>
        </c:scaling>
        <c:delete val="0"/>
        <c:axPos val="b"/>
        <c:numFmt formatCode="General" sourceLinked="0"/>
        <c:majorTickMark val="out"/>
        <c:minorTickMark val="none"/>
        <c:tickLblPos val="nextTo"/>
        <c:txPr>
          <a:bodyPr rot="0"/>
          <a:lstStyle/>
          <a:p>
            <a:pPr>
              <a:defRPr sz="1300" b="1" i="1">
                <a:solidFill>
                  <a:schemeClr val="tx1"/>
                </a:solidFill>
              </a:defRPr>
            </a:pPr>
            <a:endParaRPr lang="pl-PL"/>
          </a:p>
        </c:txPr>
        <c:crossAx val="114621824"/>
        <c:crosses val="autoZero"/>
        <c:auto val="1"/>
        <c:lblAlgn val="ctr"/>
        <c:lblOffset val="100"/>
        <c:tickMarkSkip val="1"/>
        <c:noMultiLvlLbl val="0"/>
      </c:catAx>
      <c:valAx>
        <c:axId val="114621824"/>
        <c:scaling>
          <c:orientation val="minMax"/>
          <c:max val="500"/>
          <c:min val="0"/>
        </c:scaling>
        <c:delete val="0"/>
        <c:axPos val="l"/>
        <c:numFmt formatCode="General" sourceLinked="1"/>
        <c:majorTickMark val="out"/>
        <c:minorTickMark val="none"/>
        <c:tickLblPos val="nextTo"/>
        <c:txPr>
          <a:bodyPr/>
          <a:lstStyle/>
          <a:p>
            <a:pPr>
              <a:defRPr sz="1200">
                <a:solidFill>
                  <a:schemeClr val="tx1"/>
                </a:solidFill>
              </a:defRPr>
            </a:pPr>
            <a:endParaRPr lang="pl-PL"/>
          </a:p>
        </c:txPr>
        <c:crossAx val="114620288"/>
        <c:crosses val="autoZero"/>
        <c:crossBetween val="between"/>
        <c:majorUnit val="100"/>
      </c:valAx>
    </c:plotArea>
    <c:legend>
      <c:legendPos val="r"/>
      <c:layout>
        <c:manualLayout>
          <c:xMode val="edge"/>
          <c:yMode val="edge"/>
          <c:x val="0.73575328862095246"/>
          <c:y val="0.30674893095077271"/>
          <c:w val="0.22402189230436387"/>
          <c:h val="9.201120954186616E-2"/>
        </c:manualLayout>
      </c:layout>
      <c:overlay val="0"/>
      <c:txPr>
        <a:bodyPr/>
        <a:lstStyle/>
        <a:p>
          <a:pPr>
            <a:defRPr sz="1200" i="1">
              <a:solidFill>
                <a:schemeClr val="tx1"/>
              </a:solidFill>
            </a:defRPr>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334464668760858"/>
          <c:y val="0.23164557732207577"/>
          <c:w val="0.92950262467191558"/>
          <c:h val="0.66117869838679855"/>
        </c:manualLayout>
      </c:layout>
      <c:bar3DChart>
        <c:barDir val="col"/>
        <c:grouping val="clustered"/>
        <c:varyColors val="0"/>
        <c:ser>
          <c:idx val="0"/>
          <c:order val="0"/>
          <c:tx>
            <c:strRef>
              <c:f>Arkusz1!$B$1</c:f>
              <c:strCache>
                <c:ptCount val="1"/>
                <c:pt idx="0">
                  <c:v>2014</c:v>
                </c:pt>
              </c:strCache>
            </c:strRef>
          </c:tx>
          <c:invertIfNegative val="0"/>
          <c:dLbls>
            <c:dLbl>
              <c:idx val="0"/>
              <c:layout>
                <c:manualLayout>
                  <c:x val="9.8439966213001752E-3"/>
                  <c:y val="-5.018412876961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D5-4DCC-BE48-27AEFAA1A90B}"/>
                </c:ext>
              </c:extLst>
            </c:dLbl>
            <c:dLbl>
              <c:idx val="1"/>
              <c:layout>
                <c:manualLayout>
                  <c:x val="1.9584417877108084E-2"/>
                  <c:y val="-3.773122109736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D5-4DCC-BE48-27AEFAA1A90B}"/>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D5-4DCC-BE48-27AEFAA1A90B}"/>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D5-4DCC-BE48-27AEFAA1A90B}"/>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5D5-4DCC-BE48-27AEFAA1A90B}"/>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D5-4DCC-BE48-27AEFAA1A90B}"/>
                </c:ext>
              </c:extLst>
            </c:dLbl>
            <c:spPr>
              <a:noFill/>
              <a:ln>
                <a:noFill/>
              </a:ln>
              <a:effectLst/>
            </c:spPr>
            <c:txPr>
              <a:bodyPr/>
              <a:lstStyle/>
              <a:p>
                <a:pPr>
                  <a:defRPr sz="12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Arkusz1!$B$2</c:f>
              <c:numCache>
                <c:formatCode>General</c:formatCode>
                <c:ptCount val="1"/>
                <c:pt idx="0">
                  <c:v>25443</c:v>
                </c:pt>
              </c:numCache>
            </c:numRef>
          </c:val>
          <c:extLst>
            <c:ext xmlns:c16="http://schemas.microsoft.com/office/drawing/2014/chart" uri="{C3380CC4-5D6E-409C-BE32-E72D297353CC}">
              <c16:uniqueId val="{00000006-05D5-4DCC-BE48-27AEFAA1A90B}"/>
            </c:ext>
          </c:extLst>
        </c:ser>
        <c:ser>
          <c:idx val="1"/>
          <c:order val="1"/>
          <c:tx>
            <c:strRef>
              <c:f>Arkusz1!$C$1</c:f>
              <c:strCache>
                <c:ptCount val="1"/>
                <c:pt idx="0">
                  <c:v>2015</c:v>
                </c:pt>
              </c:strCache>
            </c:strRef>
          </c:tx>
          <c:invertIfNegative val="0"/>
          <c:dLbls>
            <c:dLbl>
              <c:idx val="0"/>
              <c:layout>
                <c:manualLayout>
                  <c:x val="9.8854522786707959E-3"/>
                  <c:y val="-4.679214205367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D5-4DCC-BE48-27AEFAA1A90B}"/>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D5-4DCC-BE48-27AEFAA1A90B}"/>
                </c:ext>
              </c:extLst>
            </c:dLbl>
            <c:dLbl>
              <c:idx val="2"/>
              <c:layout>
                <c:manualLayout>
                  <c:x val="1.9687963858892651E-2"/>
                  <c:y val="-2.04455561603809E-2"/>
                </c:manualLayout>
              </c:layout>
              <c:tx>
                <c:rich>
                  <a:bodyPr/>
                  <a:lstStyle/>
                  <a:p>
                    <a:r>
                      <a:rPr lang="en-US" b="1" dirty="0"/>
                      <a:t>98,2</a:t>
                    </a:r>
                    <a:r>
                      <a:rPr lang="pl-PL" b="1" dirty="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D5-4DCC-BE48-27AEFAA1A90B}"/>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D5-4DCC-BE48-27AEFAA1A90B}"/>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D5-4DCC-BE48-27AEFAA1A90B}"/>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D5-4DCC-BE48-27AEFAA1A90B}"/>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D5-4DCC-BE48-27AEFAA1A90B}"/>
                </c:ext>
              </c:extLst>
            </c:dLbl>
            <c:spPr>
              <a:noFill/>
              <a:ln>
                <a:noFill/>
              </a:ln>
              <a:effectLst/>
            </c:spPr>
            <c:txPr>
              <a:bodyPr/>
              <a:lstStyle/>
              <a:p>
                <a:pPr>
                  <a:defRPr sz="12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Arkusz1!$C$2</c:f>
              <c:numCache>
                <c:formatCode>General</c:formatCode>
                <c:ptCount val="1"/>
                <c:pt idx="0">
                  <c:v>21867</c:v>
                </c:pt>
              </c:numCache>
            </c:numRef>
          </c:val>
          <c:extLst>
            <c:ext xmlns:c16="http://schemas.microsoft.com/office/drawing/2014/chart" uri="{C3380CC4-5D6E-409C-BE32-E72D297353CC}">
              <c16:uniqueId val="{0000000E-05D5-4DCC-BE48-27AEFAA1A90B}"/>
            </c:ext>
          </c:extLst>
        </c:ser>
        <c:dLbls>
          <c:showLegendKey val="0"/>
          <c:showVal val="0"/>
          <c:showCatName val="0"/>
          <c:showSerName val="0"/>
          <c:showPercent val="0"/>
          <c:showBubbleSize val="0"/>
        </c:dLbls>
        <c:gapWidth val="220"/>
        <c:gapDepth val="231"/>
        <c:shape val="box"/>
        <c:axId val="114685056"/>
        <c:axId val="114686592"/>
        <c:axId val="0"/>
      </c:bar3DChart>
      <c:catAx>
        <c:axId val="114685056"/>
        <c:scaling>
          <c:orientation val="minMax"/>
        </c:scaling>
        <c:delete val="0"/>
        <c:axPos val="b"/>
        <c:numFmt formatCode="General" sourceLinked="0"/>
        <c:majorTickMark val="out"/>
        <c:minorTickMark val="none"/>
        <c:tickLblPos val="nextTo"/>
        <c:txPr>
          <a:bodyPr rot="0"/>
          <a:lstStyle/>
          <a:p>
            <a:pPr>
              <a:defRPr sz="1300" b="1" i="1">
                <a:solidFill>
                  <a:schemeClr val="bg1"/>
                </a:solidFill>
              </a:defRPr>
            </a:pPr>
            <a:endParaRPr lang="pl-PL"/>
          </a:p>
        </c:txPr>
        <c:crossAx val="114686592"/>
        <c:crosses val="autoZero"/>
        <c:auto val="1"/>
        <c:lblAlgn val="ctr"/>
        <c:lblOffset val="100"/>
        <c:tickMarkSkip val="1"/>
        <c:noMultiLvlLbl val="0"/>
      </c:catAx>
      <c:valAx>
        <c:axId val="114686592"/>
        <c:scaling>
          <c:orientation val="minMax"/>
          <c:max val="30000"/>
          <c:min val="0"/>
        </c:scaling>
        <c:delete val="0"/>
        <c:axPos val="l"/>
        <c:numFmt formatCode="General" sourceLinked="1"/>
        <c:majorTickMark val="out"/>
        <c:minorTickMark val="none"/>
        <c:tickLblPos val="nextTo"/>
        <c:txPr>
          <a:bodyPr/>
          <a:lstStyle/>
          <a:p>
            <a:pPr>
              <a:defRPr sz="1200">
                <a:solidFill>
                  <a:schemeClr val="bg1"/>
                </a:solidFill>
              </a:defRPr>
            </a:pPr>
            <a:endParaRPr lang="pl-PL"/>
          </a:p>
        </c:txPr>
        <c:crossAx val="114685056"/>
        <c:crosses val="autoZero"/>
        <c:crossBetween val="between"/>
        <c:majorUnit val="5000"/>
      </c:valAx>
    </c:plotArea>
    <c:legend>
      <c:legendPos val="r"/>
      <c:layout>
        <c:manualLayout>
          <c:xMode val="edge"/>
          <c:yMode val="edge"/>
          <c:x val="0.77567266186008943"/>
          <c:y val="0.2001164156159177"/>
          <c:w val="0.13490906382807283"/>
          <c:h val="0.10562384775920219"/>
        </c:manualLayout>
      </c:layout>
      <c:overlay val="0"/>
      <c:txPr>
        <a:bodyPr/>
        <a:lstStyle/>
        <a:p>
          <a:pPr>
            <a:defRPr sz="1200" i="1">
              <a:solidFill>
                <a:schemeClr val="bg1"/>
              </a:solidFill>
            </a:defRPr>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6.7257403406404986E-2"/>
          <c:y val="0.30119072487988302"/>
          <c:w val="0.92950262467191558"/>
          <c:h val="0.59936072818576214"/>
        </c:manualLayout>
      </c:layout>
      <c:bar3DChart>
        <c:barDir val="col"/>
        <c:grouping val="clustered"/>
        <c:varyColors val="0"/>
        <c:ser>
          <c:idx val="0"/>
          <c:order val="0"/>
          <c:tx>
            <c:strRef>
              <c:f>Arkusz1!$B$1</c:f>
              <c:strCache>
                <c:ptCount val="1"/>
                <c:pt idx="0">
                  <c:v>2016</c:v>
                </c:pt>
              </c:strCache>
            </c:strRef>
          </c:tx>
          <c:spPr>
            <a:solidFill>
              <a:srgbClr val="FFFF99"/>
            </a:solidFill>
          </c:spPr>
          <c:invertIfNegative val="0"/>
          <c:dLbls>
            <c:dLbl>
              <c:idx val="0"/>
              <c:layout>
                <c:manualLayout>
                  <c:x val="9.8439966213001752E-3"/>
                  <c:y val="-5.018412876961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81-46DE-895B-0D9DE034D291}"/>
                </c:ext>
              </c:extLst>
            </c:dLbl>
            <c:dLbl>
              <c:idx val="1"/>
              <c:layout>
                <c:manualLayout>
                  <c:x val="1.9584417877108084E-2"/>
                  <c:y val="-3.773122109736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81-46DE-895B-0D9DE034D291}"/>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81-46DE-895B-0D9DE034D291}"/>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81-46DE-895B-0D9DE034D291}"/>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81-46DE-895B-0D9DE034D291}"/>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81-46DE-895B-0D9DE034D291}"/>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ogółem interwencji na dobę</c:v>
                </c:pt>
              </c:strCache>
            </c:strRef>
          </c:cat>
          <c:val>
            <c:numRef>
              <c:f>Arkusz1!$B$2</c:f>
              <c:numCache>
                <c:formatCode>General</c:formatCode>
                <c:ptCount val="1"/>
                <c:pt idx="0">
                  <c:v>2.2999999999999998</c:v>
                </c:pt>
              </c:numCache>
            </c:numRef>
          </c:val>
          <c:extLst>
            <c:ext xmlns:c16="http://schemas.microsoft.com/office/drawing/2014/chart" uri="{C3380CC4-5D6E-409C-BE32-E72D297353CC}">
              <c16:uniqueId val="{00000006-9381-46DE-895B-0D9DE034D291}"/>
            </c:ext>
          </c:extLst>
        </c:ser>
        <c:ser>
          <c:idx val="1"/>
          <c:order val="1"/>
          <c:tx>
            <c:strRef>
              <c:f>Arkusz1!$C$1</c:f>
              <c:strCache>
                <c:ptCount val="1"/>
                <c:pt idx="0">
                  <c:v>2017</c:v>
                </c:pt>
              </c:strCache>
            </c:strRef>
          </c:tx>
          <c:invertIfNegative val="0"/>
          <c:dPt>
            <c:idx val="0"/>
            <c:invertIfNegative val="0"/>
            <c:bubble3D val="0"/>
            <c:spPr>
              <a:solidFill>
                <a:srgbClr val="FF0000"/>
              </a:solidFill>
            </c:spPr>
            <c:extLst>
              <c:ext xmlns:c16="http://schemas.microsoft.com/office/drawing/2014/chart" uri="{C3380CC4-5D6E-409C-BE32-E72D297353CC}">
                <c16:uniqueId val="{00000008-9381-46DE-895B-0D9DE034D291}"/>
              </c:ext>
            </c:extLst>
          </c:dPt>
          <c:dLbls>
            <c:dLbl>
              <c:idx val="0"/>
              <c:layout>
                <c:manualLayout>
                  <c:x val="9.8854522786707959E-3"/>
                  <c:y val="-4.679214205367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381-46DE-895B-0D9DE034D291}"/>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81-46DE-895B-0D9DE034D291}"/>
                </c:ext>
              </c:extLst>
            </c:dLbl>
            <c:dLbl>
              <c:idx val="2"/>
              <c:layout>
                <c:manualLayout>
                  <c:x val="1.9687963858892651E-2"/>
                  <c:y val="-2.04455561603809E-2"/>
                </c:manualLayout>
              </c:layout>
              <c:tx>
                <c:rich>
                  <a:bodyPr/>
                  <a:lstStyle/>
                  <a:p>
                    <a:r>
                      <a:rPr lang="en-US" b="1" dirty="0">
                        <a:solidFill>
                          <a:schemeClr val="tx1"/>
                        </a:solidFill>
                      </a:rPr>
                      <a:t>98,2</a:t>
                    </a:r>
                    <a:r>
                      <a:rPr lang="pl-PL" b="1" dirty="0">
                        <a:solidFill>
                          <a:schemeClr val="tx1"/>
                        </a:solidFill>
                      </a:rPr>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81-46DE-895B-0D9DE034D291}"/>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381-46DE-895B-0D9DE034D291}"/>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381-46DE-895B-0D9DE034D291}"/>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381-46DE-895B-0D9DE034D291}"/>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381-46DE-895B-0D9DE034D291}"/>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ogółem interwencji na dobę</c:v>
                </c:pt>
              </c:strCache>
            </c:strRef>
          </c:cat>
          <c:val>
            <c:numRef>
              <c:f>Arkusz1!$C$2</c:f>
              <c:numCache>
                <c:formatCode>General</c:formatCode>
                <c:ptCount val="1"/>
                <c:pt idx="0">
                  <c:v>2.4</c:v>
                </c:pt>
              </c:numCache>
            </c:numRef>
          </c:val>
          <c:extLst>
            <c:ext xmlns:c16="http://schemas.microsoft.com/office/drawing/2014/chart" uri="{C3380CC4-5D6E-409C-BE32-E72D297353CC}">
              <c16:uniqueId val="{0000000F-9381-46DE-895B-0D9DE034D291}"/>
            </c:ext>
          </c:extLst>
        </c:ser>
        <c:dLbls>
          <c:showLegendKey val="0"/>
          <c:showVal val="0"/>
          <c:showCatName val="0"/>
          <c:showSerName val="0"/>
          <c:showPercent val="0"/>
          <c:showBubbleSize val="0"/>
        </c:dLbls>
        <c:gapWidth val="220"/>
        <c:gapDepth val="231"/>
        <c:shape val="box"/>
        <c:axId val="123857920"/>
        <c:axId val="126313216"/>
        <c:axId val="0"/>
      </c:bar3DChart>
      <c:catAx>
        <c:axId val="123857920"/>
        <c:scaling>
          <c:orientation val="minMax"/>
        </c:scaling>
        <c:delete val="0"/>
        <c:axPos val="b"/>
        <c:numFmt formatCode="General" sourceLinked="0"/>
        <c:majorTickMark val="out"/>
        <c:minorTickMark val="none"/>
        <c:tickLblPos val="nextTo"/>
        <c:txPr>
          <a:bodyPr rot="0"/>
          <a:lstStyle/>
          <a:p>
            <a:pPr>
              <a:defRPr sz="1300" b="1" i="1">
                <a:solidFill>
                  <a:schemeClr val="tx1"/>
                </a:solidFill>
              </a:defRPr>
            </a:pPr>
            <a:endParaRPr lang="pl-PL"/>
          </a:p>
        </c:txPr>
        <c:crossAx val="126313216"/>
        <c:crosses val="autoZero"/>
        <c:auto val="1"/>
        <c:lblAlgn val="ctr"/>
        <c:lblOffset val="100"/>
        <c:tickMarkSkip val="1"/>
        <c:noMultiLvlLbl val="0"/>
      </c:catAx>
      <c:valAx>
        <c:axId val="126313216"/>
        <c:scaling>
          <c:orientation val="minMax"/>
          <c:max val="5"/>
          <c:min val="0"/>
        </c:scaling>
        <c:delete val="0"/>
        <c:axPos val="l"/>
        <c:numFmt formatCode="General" sourceLinked="1"/>
        <c:majorTickMark val="out"/>
        <c:minorTickMark val="none"/>
        <c:tickLblPos val="nextTo"/>
        <c:txPr>
          <a:bodyPr/>
          <a:lstStyle/>
          <a:p>
            <a:pPr>
              <a:defRPr sz="1200">
                <a:solidFill>
                  <a:schemeClr val="tx1"/>
                </a:solidFill>
              </a:defRPr>
            </a:pPr>
            <a:endParaRPr lang="pl-PL"/>
          </a:p>
        </c:txPr>
        <c:crossAx val="123857920"/>
        <c:crosses val="autoZero"/>
        <c:crossBetween val="between"/>
        <c:majorUnit val="1"/>
      </c:valAx>
    </c:plotArea>
    <c:legend>
      <c:legendPos val="r"/>
      <c:layout>
        <c:manualLayout>
          <c:xMode val="edge"/>
          <c:yMode val="edge"/>
          <c:x val="0.66799439477321076"/>
          <c:y val="0.2001164156159177"/>
          <c:w val="0.24258715189164709"/>
          <c:h val="0.10562384775920219"/>
        </c:manualLayout>
      </c:layout>
      <c:overlay val="0"/>
      <c:txPr>
        <a:bodyPr/>
        <a:lstStyle/>
        <a:p>
          <a:pPr>
            <a:defRPr sz="1200" i="1">
              <a:solidFill>
                <a:schemeClr val="tx1"/>
              </a:solidFill>
            </a:defRPr>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821E-4238-9CA3-14A58E3FCA6D}"/>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821E-4238-9CA3-14A58E3FCA6D}"/>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1E-4238-9CA3-14A58E3FCA6D}"/>
                </c:ext>
              </c:extLst>
            </c:dLbl>
            <c:dLbl>
              <c:idx val="1"/>
              <c:layout>
                <c:manualLayout>
                  <c:x val="1.6662262604088325E-2"/>
                  <c:y val="-4.8089716058219996E-2"/>
                </c:manualLayout>
              </c:layout>
              <c:tx>
                <c:rich>
                  <a:bodyPr/>
                  <a:lstStyle/>
                  <a:p>
                    <a:r>
                      <a:rPr lang="pl-PL" dirty="0">
                        <a:solidFill>
                          <a:schemeClr val="accent2">
                            <a:lumMod val="50000"/>
                          </a:schemeClr>
                        </a:solidFill>
                      </a:rPr>
                      <a:t>37,14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1E-4238-9CA3-14A58E3FCA6D}"/>
                </c:ext>
              </c:extLst>
            </c:dLbl>
            <c:dLbl>
              <c:idx val="2"/>
              <c:layout>
                <c:manualLayout>
                  <c:x val="1.8615294970560456E-2"/>
                  <c:y val="-5.5993796230016706E-2"/>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1E-4238-9CA3-14A58E3FCA6D}"/>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1E-4238-9CA3-14A58E3FCA6D}"/>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1E-4238-9CA3-14A58E3FCA6D}"/>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1E-4238-9CA3-14A58E3FCA6D}"/>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1E-4238-9CA3-14A58E3FCA6D}"/>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21E-4238-9CA3-14A58E3FCA6D}"/>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1E-4238-9CA3-14A58E3FCA6D}"/>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1E-4238-9CA3-14A58E3FCA6D}"/>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1E-4238-9CA3-14A58E3FCA6D}"/>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21E-4238-9CA3-14A58E3FCA6D}"/>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1E-4238-9CA3-14A58E3FCA6D}"/>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21E-4238-9CA3-14A58E3FCA6D}"/>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21E-4238-9CA3-14A58E3FCA6D}"/>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21E-4238-9CA3-14A58E3FCA6D}"/>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66.67</c:v>
                </c:pt>
                <c:pt idx="2">
                  <c:v>74.67</c:v>
                </c:pt>
              </c:numCache>
            </c:numRef>
          </c:val>
          <c:extLst>
            <c:ext xmlns:c16="http://schemas.microsoft.com/office/drawing/2014/chart" uri="{C3380CC4-5D6E-409C-BE32-E72D297353CC}">
              <c16:uniqueId val="{00000011-821E-4238-9CA3-14A58E3FCA6D}"/>
            </c:ext>
          </c:extLst>
        </c:ser>
        <c:dLbls>
          <c:showLegendKey val="0"/>
          <c:showVal val="0"/>
          <c:showCatName val="0"/>
          <c:showSerName val="0"/>
          <c:showPercent val="0"/>
          <c:showBubbleSize val="0"/>
        </c:dLbls>
        <c:gapWidth val="81"/>
        <c:gapDepth val="287"/>
        <c:shape val="box"/>
        <c:axId val="28857472"/>
        <c:axId val="28859008"/>
        <c:axId val="0"/>
      </c:bar3DChart>
      <c:catAx>
        <c:axId val="28857472"/>
        <c:scaling>
          <c:orientation val="minMax"/>
        </c:scaling>
        <c:delete val="1"/>
        <c:axPos val="b"/>
        <c:numFmt formatCode="General" sourceLinked="1"/>
        <c:majorTickMark val="out"/>
        <c:minorTickMark val="none"/>
        <c:tickLblPos val="none"/>
        <c:crossAx val="28859008"/>
        <c:crosses val="autoZero"/>
        <c:auto val="1"/>
        <c:lblAlgn val="ctr"/>
        <c:lblOffset val="100"/>
        <c:noMultiLvlLbl val="0"/>
      </c:catAx>
      <c:valAx>
        <c:axId val="28859008"/>
        <c:scaling>
          <c:orientation val="minMax"/>
        </c:scaling>
        <c:delete val="1"/>
        <c:axPos val="l"/>
        <c:numFmt formatCode="0.00" sourceLinked="1"/>
        <c:majorTickMark val="out"/>
        <c:minorTickMark val="none"/>
        <c:tickLblPos val="none"/>
        <c:crossAx val="28857472"/>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6.7257403406404986E-2"/>
          <c:y val="0.19596493294519512"/>
          <c:w val="0.92950262467191558"/>
          <c:h val="0.70458656548149889"/>
        </c:manualLayout>
      </c:layout>
      <c:bar3DChart>
        <c:barDir val="col"/>
        <c:grouping val="clustered"/>
        <c:varyColors val="0"/>
        <c:ser>
          <c:idx val="0"/>
          <c:order val="0"/>
          <c:tx>
            <c:strRef>
              <c:f>Arkusz1!$B$1</c:f>
              <c:strCache>
                <c:ptCount val="1"/>
                <c:pt idx="0">
                  <c:v>2016</c:v>
                </c:pt>
              </c:strCache>
            </c:strRef>
          </c:tx>
          <c:spPr>
            <a:solidFill>
              <a:srgbClr val="FFFF99"/>
            </a:solidFill>
          </c:spPr>
          <c:invertIfNegative val="0"/>
          <c:dLbls>
            <c:dLbl>
              <c:idx val="0"/>
              <c:layout>
                <c:manualLayout>
                  <c:x val="9.8439966213001752E-3"/>
                  <c:y val="-5.018412876961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E0-4EE4-AD00-4FFAA89176AB}"/>
                </c:ext>
              </c:extLst>
            </c:dLbl>
            <c:dLbl>
              <c:idx val="1"/>
              <c:layout>
                <c:manualLayout>
                  <c:x val="1.9584417877108084E-2"/>
                  <c:y val="-3.773122109736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E0-4EE4-AD00-4FFAA89176AB}"/>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E0-4EE4-AD00-4FFAA89176AB}"/>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E0-4EE4-AD00-4FFAA89176AB}"/>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E0-4EE4-AD00-4FFAA89176AB}"/>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E0-4EE4-AD00-4FFAA89176AB}"/>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Arkusz1!$B$2</c:f>
              <c:numCache>
                <c:formatCode>General</c:formatCode>
                <c:ptCount val="1"/>
                <c:pt idx="0">
                  <c:v>683</c:v>
                </c:pt>
              </c:numCache>
            </c:numRef>
          </c:val>
          <c:extLst>
            <c:ext xmlns:c16="http://schemas.microsoft.com/office/drawing/2014/chart" uri="{C3380CC4-5D6E-409C-BE32-E72D297353CC}">
              <c16:uniqueId val="{00000006-D8E0-4EE4-AD00-4FFAA89176AB}"/>
            </c:ext>
          </c:extLst>
        </c:ser>
        <c:ser>
          <c:idx val="1"/>
          <c:order val="1"/>
          <c:tx>
            <c:strRef>
              <c:f>Arkusz1!$C$1</c:f>
              <c:strCache>
                <c:ptCount val="1"/>
                <c:pt idx="0">
                  <c:v>2017</c:v>
                </c:pt>
              </c:strCache>
            </c:strRef>
          </c:tx>
          <c:spPr>
            <a:solidFill>
              <a:srgbClr val="FF0000"/>
            </a:solidFill>
          </c:spPr>
          <c:invertIfNegative val="0"/>
          <c:dLbls>
            <c:dLbl>
              <c:idx val="0"/>
              <c:layout>
                <c:manualLayout>
                  <c:x val="8.3330281168037312E-2"/>
                  <c:y val="-4.6792233459784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E0-4EE4-AD00-4FFAA89176AB}"/>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E0-4EE4-AD00-4FFAA89176AB}"/>
                </c:ext>
              </c:extLst>
            </c:dLbl>
            <c:dLbl>
              <c:idx val="2"/>
              <c:layout>
                <c:manualLayout>
                  <c:x val="1.9687963858892651E-2"/>
                  <c:y val="-2.04455561603809E-2"/>
                </c:manualLayout>
              </c:layout>
              <c:tx>
                <c:rich>
                  <a:bodyPr/>
                  <a:lstStyle/>
                  <a:p>
                    <a:r>
                      <a:rPr lang="en-US" b="1" dirty="0">
                        <a:solidFill>
                          <a:schemeClr val="tx1"/>
                        </a:solidFill>
                      </a:rPr>
                      <a:t>98,2</a:t>
                    </a:r>
                    <a:r>
                      <a:rPr lang="pl-PL" b="1" dirty="0">
                        <a:solidFill>
                          <a:schemeClr val="tx1"/>
                        </a:solidFill>
                      </a:rPr>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E0-4EE4-AD00-4FFAA89176AB}"/>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8E0-4EE4-AD00-4FFAA89176AB}"/>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E0-4EE4-AD00-4FFAA89176AB}"/>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8E0-4EE4-AD00-4FFAA89176AB}"/>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8E0-4EE4-AD00-4FFAA89176AB}"/>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Arkusz1!$C$2</c:f>
              <c:numCache>
                <c:formatCode>General</c:formatCode>
                <c:ptCount val="1"/>
                <c:pt idx="0">
                  <c:v>541</c:v>
                </c:pt>
              </c:numCache>
            </c:numRef>
          </c:val>
          <c:extLst>
            <c:ext xmlns:c16="http://schemas.microsoft.com/office/drawing/2014/chart" uri="{C3380CC4-5D6E-409C-BE32-E72D297353CC}">
              <c16:uniqueId val="{0000000E-D8E0-4EE4-AD00-4FFAA89176AB}"/>
            </c:ext>
          </c:extLst>
        </c:ser>
        <c:dLbls>
          <c:showLegendKey val="0"/>
          <c:showVal val="0"/>
          <c:showCatName val="0"/>
          <c:showSerName val="0"/>
          <c:showPercent val="0"/>
          <c:showBubbleSize val="0"/>
        </c:dLbls>
        <c:gapWidth val="170"/>
        <c:gapDepth val="231"/>
        <c:shape val="box"/>
        <c:axId val="126045568"/>
        <c:axId val="126047360"/>
        <c:axId val="0"/>
      </c:bar3DChart>
      <c:catAx>
        <c:axId val="126045568"/>
        <c:scaling>
          <c:orientation val="minMax"/>
        </c:scaling>
        <c:delete val="1"/>
        <c:axPos val="b"/>
        <c:numFmt formatCode="General" sourceLinked="0"/>
        <c:majorTickMark val="out"/>
        <c:minorTickMark val="none"/>
        <c:tickLblPos val="nextTo"/>
        <c:crossAx val="126047360"/>
        <c:crosses val="autoZero"/>
        <c:auto val="1"/>
        <c:lblAlgn val="ctr"/>
        <c:lblOffset val="100"/>
        <c:tickMarkSkip val="1"/>
        <c:noMultiLvlLbl val="0"/>
      </c:catAx>
      <c:valAx>
        <c:axId val="126047360"/>
        <c:scaling>
          <c:orientation val="minMax"/>
          <c:max val="800"/>
          <c:min val="0"/>
        </c:scaling>
        <c:delete val="0"/>
        <c:axPos val="l"/>
        <c:numFmt formatCode="General" sourceLinked="1"/>
        <c:majorTickMark val="out"/>
        <c:minorTickMark val="none"/>
        <c:tickLblPos val="nextTo"/>
        <c:txPr>
          <a:bodyPr/>
          <a:lstStyle/>
          <a:p>
            <a:pPr>
              <a:defRPr sz="1200">
                <a:solidFill>
                  <a:schemeClr val="tx1"/>
                </a:solidFill>
              </a:defRPr>
            </a:pPr>
            <a:endParaRPr lang="pl-PL"/>
          </a:p>
        </c:txPr>
        <c:crossAx val="126045568"/>
        <c:crosses val="autoZero"/>
        <c:crossBetween val="between"/>
        <c:majorUnit val="200"/>
      </c:valAx>
    </c:plotArea>
    <c:plotVisOnly val="1"/>
    <c:dispBlanksAs val="gap"/>
    <c:showDLblsOverMax val="0"/>
  </c:chart>
  <c:txPr>
    <a:bodyPr/>
    <a:lstStyle/>
    <a:p>
      <a:pPr>
        <a:defRPr sz="1800"/>
      </a:pPr>
      <a:endParaRPr lang="pl-PL"/>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102956256297789"/>
          <c:y val="0.18270639941102623"/>
          <c:w val="0.88458241895103673"/>
          <c:h val="0.71729867095552069"/>
        </c:manualLayout>
      </c:layout>
      <c:bar3DChart>
        <c:barDir val="col"/>
        <c:grouping val="clustered"/>
        <c:varyColors val="0"/>
        <c:ser>
          <c:idx val="0"/>
          <c:order val="0"/>
          <c:tx>
            <c:strRef>
              <c:f>Arkusz1!$B$1</c:f>
              <c:strCache>
                <c:ptCount val="1"/>
                <c:pt idx="0">
                  <c:v>rok 2016</c:v>
                </c:pt>
              </c:strCache>
            </c:strRef>
          </c:tx>
          <c:spPr>
            <a:solidFill>
              <a:srgbClr val="FFFF99"/>
            </a:solidFill>
          </c:spPr>
          <c:invertIfNegative val="0"/>
          <c:dLbls>
            <c:dLbl>
              <c:idx val="0"/>
              <c:layout>
                <c:manualLayout>
                  <c:x val="9.8439966213001752E-3"/>
                  <c:y val="-5.018412876961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580-9E6D-7992C74EBBE6}"/>
                </c:ext>
              </c:extLst>
            </c:dLbl>
            <c:dLbl>
              <c:idx val="1"/>
              <c:layout>
                <c:manualLayout>
                  <c:x val="8.2927805109359251E-3"/>
                  <c:y val="-0.13303384368262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61-4580-9E6D-7992C74EBBE6}"/>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61-4580-9E6D-7992C74EBBE6}"/>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61-4580-9E6D-7992C74EBBE6}"/>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61-4580-9E6D-7992C74EBBE6}"/>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61-4580-9E6D-7992C74EBBE6}"/>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Arkusz1!$A$2:$A$4</c:f>
              <c:strCache>
                <c:ptCount val="3"/>
                <c:pt idx="0">
                  <c:v>postępowania wyjaśniające</c:v>
                </c:pt>
                <c:pt idx="1">
                  <c:v>mandaty</c:v>
                </c:pt>
                <c:pt idx="2">
                  <c:v>pouczenia</c:v>
                </c:pt>
              </c:strCache>
            </c:strRef>
          </c:cat>
          <c:val>
            <c:numRef>
              <c:f>Arkusz1!$B$2:$B$4</c:f>
              <c:numCache>
                <c:formatCode>General</c:formatCode>
                <c:ptCount val="3"/>
                <c:pt idx="0">
                  <c:v>254</c:v>
                </c:pt>
                <c:pt idx="1">
                  <c:v>167</c:v>
                </c:pt>
                <c:pt idx="2">
                  <c:v>262</c:v>
                </c:pt>
              </c:numCache>
            </c:numRef>
          </c:val>
          <c:extLst>
            <c:ext xmlns:c16="http://schemas.microsoft.com/office/drawing/2014/chart" uri="{C3380CC4-5D6E-409C-BE32-E72D297353CC}">
              <c16:uniqueId val="{00000006-A361-4580-9E6D-7992C74EBBE6}"/>
            </c:ext>
          </c:extLst>
        </c:ser>
        <c:ser>
          <c:idx val="1"/>
          <c:order val="1"/>
          <c:tx>
            <c:strRef>
              <c:f>Arkusz1!$C$1</c:f>
              <c:strCache>
                <c:ptCount val="1"/>
                <c:pt idx="0">
                  <c:v>rok 2017</c:v>
                </c:pt>
              </c:strCache>
            </c:strRef>
          </c:tx>
          <c:spPr>
            <a:solidFill>
              <a:srgbClr val="FF0000"/>
            </a:solidFill>
          </c:spPr>
          <c:invertIfNegative val="0"/>
          <c:dLbls>
            <c:dLbl>
              <c:idx val="0"/>
              <c:layout>
                <c:manualLayout>
                  <c:x val="9.8854522786707959E-3"/>
                  <c:y val="-4.679214205367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61-4580-9E6D-7992C74EBBE6}"/>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61-4580-9E6D-7992C74EBBE6}"/>
                </c:ext>
              </c:extLst>
            </c:dLbl>
            <c:dLbl>
              <c:idx val="2"/>
              <c:layout>
                <c:manualLayout>
                  <c:x val="1.9687963858892651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61-4580-9E6D-7992C74EBBE6}"/>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61-4580-9E6D-7992C74EBBE6}"/>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61-4580-9E6D-7992C74EBBE6}"/>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61-4580-9E6D-7992C74EBBE6}"/>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361-4580-9E6D-7992C74EBBE6}"/>
                </c:ext>
              </c:extLst>
            </c:dLbl>
            <c:spPr>
              <a:noFill/>
              <a:ln>
                <a:noFill/>
              </a:ln>
              <a:effectLst/>
            </c:spPr>
            <c:txPr>
              <a:bodyPr/>
              <a:lstStyle/>
              <a:p>
                <a:pPr>
                  <a:defRPr sz="1200" b="1">
                    <a:solidFill>
                      <a:schemeClr val="tx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Arkusz1!$A$2:$A$4</c:f>
              <c:strCache>
                <c:ptCount val="3"/>
                <c:pt idx="0">
                  <c:v>postępowania wyjaśniające</c:v>
                </c:pt>
                <c:pt idx="1">
                  <c:v>mandaty</c:v>
                </c:pt>
                <c:pt idx="2">
                  <c:v>pouczenia</c:v>
                </c:pt>
              </c:strCache>
            </c:strRef>
          </c:cat>
          <c:val>
            <c:numRef>
              <c:f>Arkusz1!$C$2:$C$4</c:f>
              <c:numCache>
                <c:formatCode>General</c:formatCode>
                <c:ptCount val="3"/>
                <c:pt idx="0">
                  <c:v>98</c:v>
                </c:pt>
                <c:pt idx="1">
                  <c:v>158</c:v>
                </c:pt>
                <c:pt idx="2">
                  <c:v>285</c:v>
                </c:pt>
              </c:numCache>
            </c:numRef>
          </c:val>
          <c:extLst>
            <c:ext xmlns:c16="http://schemas.microsoft.com/office/drawing/2014/chart" uri="{C3380CC4-5D6E-409C-BE32-E72D297353CC}">
              <c16:uniqueId val="{0000000E-A361-4580-9E6D-7992C74EBBE6}"/>
            </c:ext>
          </c:extLst>
        </c:ser>
        <c:dLbls>
          <c:showLegendKey val="0"/>
          <c:showVal val="0"/>
          <c:showCatName val="0"/>
          <c:showSerName val="0"/>
          <c:showPercent val="0"/>
          <c:showBubbleSize val="0"/>
        </c:dLbls>
        <c:gapWidth val="79"/>
        <c:gapDepth val="141"/>
        <c:shape val="box"/>
        <c:axId val="126134528"/>
        <c:axId val="126152704"/>
        <c:axId val="0"/>
      </c:bar3DChart>
      <c:catAx>
        <c:axId val="126134528"/>
        <c:scaling>
          <c:orientation val="minMax"/>
        </c:scaling>
        <c:delete val="0"/>
        <c:axPos val="b"/>
        <c:numFmt formatCode="General" sourceLinked="0"/>
        <c:majorTickMark val="out"/>
        <c:minorTickMark val="none"/>
        <c:tickLblPos val="nextTo"/>
        <c:txPr>
          <a:bodyPr rot="0"/>
          <a:lstStyle/>
          <a:p>
            <a:pPr>
              <a:defRPr sz="1300" b="1" i="1">
                <a:solidFill>
                  <a:schemeClr val="tx1"/>
                </a:solidFill>
              </a:defRPr>
            </a:pPr>
            <a:endParaRPr lang="pl-PL"/>
          </a:p>
        </c:txPr>
        <c:crossAx val="126152704"/>
        <c:crosses val="autoZero"/>
        <c:auto val="1"/>
        <c:lblAlgn val="ctr"/>
        <c:lblOffset val="100"/>
        <c:tickMarkSkip val="1"/>
        <c:noMultiLvlLbl val="0"/>
      </c:catAx>
      <c:valAx>
        <c:axId val="126152704"/>
        <c:scaling>
          <c:orientation val="minMax"/>
          <c:max val="300"/>
          <c:min val="0"/>
        </c:scaling>
        <c:delete val="0"/>
        <c:axPos val="l"/>
        <c:numFmt formatCode="General" sourceLinked="1"/>
        <c:majorTickMark val="out"/>
        <c:minorTickMark val="none"/>
        <c:tickLblPos val="nextTo"/>
        <c:txPr>
          <a:bodyPr/>
          <a:lstStyle/>
          <a:p>
            <a:pPr>
              <a:defRPr sz="1200">
                <a:solidFill>
                  <a:schemeClr val="tx1"/>
                </a:solidFill>
              </a:defRPr>
            </a:pPr>
            <a:endParaRPr lang="pl-PL"/>
          </a:p>
        </c:txPr>
        <c:crossAx val="126134528"/>
        <c:crosses val="autoZero"/>
        <c:crossBetween val="between"/>
        <c:majorUnit val="100"/>
      </c:valAx>
    </c:plotArea>
    <c:legend>
      <c:legendPos val="r"/>
      <c:layout>
        <c:manualLayout>
          <c:xMode val="edge"/>
          <c:yMode val="edge"/>
          <c:x val="0.78615508861359729"/>
          <c:y val="6.3601866706147925E-2"/>
          <c:w val="0.1680921997183914"/>
          <c:h val="0.10995617175156827"/>
        </c:manualLayout>
      </c:layout>
      <c:overlay val="0"/>
      <c:txPr>
        <a:bodyPr/>
        <a:lstStyle/>
        <a:p>
          <a:pPr>
            <a:defRPr sz="1200" i="1">
              <a:solidFill>
                <a:schemeClr val="tx1"/>
              </a:solidFill>
            </a:defRPr>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6.7257403406404986E-2"/>
          <c:y val="0.23937275697680646"/>
          <c:w val="0.92950262467191558"/>
          <c:h val="0.66117869838679855"/>
        </c:manualLayout>
      </c:layout>
      <c:bar3DChart>
        <c:barDir val="col"/>
        <c:grouping val="clustered"/>
        <c:varyColors val="0"/>
        <c:ser>
          <c:idx val="0"/>
          <c:order val="0"/>
          <c:tx>
            <c:strRef>
              <c:f>Arkusz1!$B$1</c:f>
              <c:strCache>
                <c:ptCount val="1"/>
                <c:pt idx="0">
                  <c:v>2014</c:v>
                </c:pt>
              </c:strCache>
            </c:strRef>
          </c:tx>
          <c:spPr>
            <a:solidFill>
              <a:srgbClr val="FFFF99"/>
            </a:solidFill>
          </c:spPr>
          <c:invertIfNegative val="0"/>
          <c:dLbls>
            <c:dLbl>
              <c:idx val="0"/>
              <c:layout>
                <c:manualLayout>
                  <c:x val="9.8439966213001752E-3"/>
                  <c:y val="-5.018412876961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64-4669-ACB4-5CBE4DB187E7}"/>
                </c:ext>
              </c:extLst>
            </c:dLbl>
            <c:dLbl>
              <c:idx val="1"/>
              <c:layout>
                <c:manualLayout>
                  <c:x val="1.9584417877108084E-2"/>
                  <c:y val="-3.773122109736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64-4669-ACB4-5CBE4DB187E7}"/>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64-4669-ACB4-5CBE4DB187E7}"/>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264-4669-ACB4-5CBE4DB187E7}"/>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64-4669-ACB4-5CBE4DB187E7}"/>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64-4669-ACB4-5CBE4DB187E7}"/>
                </c:ext>
              </c:extLst>
            </c:dLbl>
            <c:spPr>
              <a:noFill/>
              <a:ln>
                <a:noFill/>
              </a:ln>
              <a:effectLst/>
            </c:spPr>
            <c:txPr>
              <a:bodyPr/>
              <a:lstStyle/>
              <a:p>
                <a:pPr>
                  <a:defRPr sz="12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Arkusz1!$B$2</c:f>
              <c:numCache>
                <c:formatCode>General</c:formatCode>
                <c:ptCount val="1"/>
                <c:pt idx="0">
                  <c:v>1132</c:v>
                </c:pt>
              </c:numCache>
            </c:numRef>
          </c:val>
          <c:extLst>
            <c:ext xmlns:c16="http://schemas.microsoft.com/office/drawing/2014/chart" uri="{C3380CC4-5D6E-409C-BE32-E72D297353CC}">
              <c16:uniqueId val="{00000006-A264-4669-ACB4-5CBE4DB187E7}"/>
            </c:ext>
          </c:extLst>
        </c:ser>
        <c:ser>
          <c:idx val="1"/>
          <c:order val="1"/>
          <c:tx>
            <c:strRef>
              <c:f>Arkusz1!$C$1</c:f>
              <c:strCache>
                <c:ptCount val="1"/>
                <c:pt idx="0">
                  <c:v>2015</c:v>
                </c:pt>
              </c:strCache>
            </c:strRef>
          </c:tx>
          <c:spPr>
            <a:solidFill>
              <a:srgbClr val="FF0000"/>
            </a:solidFill>
          </c:spPr>
          <c:invertIfNegative val="0"/>
          <c:dLbls>
            <c:dLbl>
              <c:idx val="0"/>
              <c:layout>
                <c:manualLayout>
                  <c:x val="9.8854522786707959E-3"/>
                  <c:y val="-4.679214205367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264-4669-ACB4-5CBE4DB187E7}"/>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264-4669-ACB4-5CBE4DB187E7}"/>
                </c:ext>
              </c:extLst>
            </c:dLbl>
            <c:dLbl>
              <c:idx val="2"/>
              <c:layout>
                <c:manualLayout>
                  <c:x val="1.9687963858892651E-2"/>
                  <c:y val="-2.04455561603809E-2"/>
                </c:manualLayout>
              </c:layout>
              <c:tx>
                <c:rich>
                  <a:bodyPr/>
                  <a:lstStyle/>
                  <a:p>
                    <a:r>
                      <a:rPr lang="en-US" b="1" dirty="0"/>
                      <a:t>98,2</a:t>
                    </a:r>
                    <a:r>
                      <a:rPr lang="pl-PL" b="1" dirty="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264-4669-ACB4-5CBE4DB187E7}"/>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264-4669-ACB4-5CBE4DB187E7}"/>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264-4669-ACB4-5CBE4DB187E7}"/>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264-4669-ACB4-5CBE4DB187E7}"/>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264-4669-ACB4-5CBE4DB187E7}"/>
                </c:ext>
              </c:extLst>
            </c:dLbl>
            <c:spPr>
              <a:noFill/>
              <a:ln>
                <a:noFill/>
              </a:ln>
              <a:effectLst/>
            </c:spPr>
            <c:txPr>
              <a:bodyPr/>
              <a:lstStyle/>
              <a:p>
                <a:pPr>
                  <a:defRPr sz="12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c:f>
              <c:strCache>
                <c:ptCount val="1"/>
                <c:pt idx="0">
                  <c:v>interwencje ogółem</c:v>
                </c:pt>
              </c:strCache>
            </c:strRef>
          </c:cat>
          <c:val>
            <c:numRef>
              <c:f>Arkusz1!$C$2</c:f>
              <c:numCache>
                <c:formatCode>General</c:formatCode>
                <c:ptCount val="1"/>
                <c:pt idx="0">
                  <c:v>1080</c:v>
                </c:pt>
              </c:numCache>
            </c:numRef>
          </c:val>
          <c:extLst>
            <c:ext xmlns:c16="http://schemas.microsoft.com/office/drawing/2014/chart" uri="{C3380CC4-5D6E-409C-BE32-E72D297353CC}">
              <c16:uniqueId val="{0000000E-A264-4669-ACB4-5CBE4DB187E7}"/>
            </c:ext>
          </c:extLst>
        </c:ser>
        <c:dLbls>
          <c:showLegendKey val="0"/>
          <c:showVal val="0"/>
          <c:showCatName val="0"/>
          <c:showSerName val="0"/>
          <c:showPercent val="0"/>
          <c:showBubbleSize val="0"/>
        </c:dLbls>
        <c:gapWidth val="220"/>
        <c:gapDepth val="231"/>
        <c:shape val="box"/>
        <c:axId val="126191104"/>
        <c:axId val="126192640"/>
        <c:axId val="0"/>
      </c:bar3DChart>
      <c:catAx>
        <c:axId val="126191104"/>
        <c:scaling>
          <c:orientation val="minMax"/>
        </c:scaling>
        <c:delete val="0"/>
        <c:axPos val="b"/>
        <c:numFmt formatCode="General" sourceLinked="0"/>
        <c:majorTickMark val="out"/>
        <c:minorTickMark val="none"/>
        <c:tickLblPos val="nextTo"/>
        <c:txPr>
          <a:bodyPr rot="0"/>
          <a:lstStyle/>
          <a:p>
            <a:pPr>
              <a:defRPr sz="1300" b="1" i="1">
                <a:solidFill>
                  <a:schemeClr val="bg1"/>
                </a:solidFill>
              </a:defRPr>
            </a:pPr>
            <a:endParaRPr lang="pl-PL"/>
          </a:p>
        </c:txPr>
        <c:crossAx val="126192640"/>
        <c:crosses val="autoZero"/>
        <c:auto val="1"/>
        <c:lblAlgn val="ctr"/>
        <c:lblOffset val="100"/>
        <c:tickMarkSkip val="1"/>
        <c:noMultiLvlLbl val="0"/>
      </c:catAx>
      <c:valAx>
        <c:axId val="126192640"/>
        <c:scaling>
          <c:orientation val="minMax"/>
          <c:max val="1200"/>
          <c:min val="0"/>
        </c:scaling>
        <c:delete val="0"/>
        <c:axPos val="l"/>
        <c:numFmt formatCode="General" sourceLinked="1"/>
        <c:majorTickMark val="out"/>
        <c:minorTickMark val="none"/>
        <c:tickLblPos val="nextTo"/>
        <c:txPr>
          <a:bodyPr/>
          <a:lstStyle/>
          <a:p>
            <a:pPr>
              <a:defRPr sz="1200">
                <a:solidFill>
                  <a:schemeClr val="bg1"/>
                </a:solidFill>
              </a:defRPr>
            </a:pPr>
            <a:endParaRPr lang="pl-PL"/>
          </a:p>
        </c:txPr>
        <c:crossAx val="126191104"/>
        <c:crosses val="autoZero"/>
        <c:crossBetween val="between"/>
        <c:majorUnit val="200"/>
      </c:valAx>
    </c:plotArea>
    <c:legend>
      <c:legendPos val="r"/>
      <c:layout>
        <c:manualLayout>
          <c:xMode val="edge"/>
          <c:yMode val="edge"/>
          <c:x val="0.66799439477321076"/>
          <c:y val="0.2001164156159177"/>
          <c:w val="0.24258715189164709"/>
          <c:h val="0.10562384775920219"/>
        </c:manualLayout>
      </c:layout>
      <c:overlay val="0"/>
      <c:txPr>
        <a:bodyPr/>
        <a:lstStyle/>
        <a:p>
          <a:pPr>
            <a:defRPr sz="1200" i="1">
              <a:solidFill>
                <a:schemeClr val="bg1"/>
              </a:solidFill>
            </a:defRPr>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6.7257403406404986E-2"/>
          <c:y val="0.23937275697680646"/>
          <c:w val="0.92950262467191558"/>
          <c:h val="0.66117869838679855"/>
        </c:manualLayout>
      </c:layout>
      <c:bar3DChart>
        <c:barDir val="col"/>
        <c:grouping val="clustered"/>
        <c:varyColors val="0"/>
        <c:ser>
          <c:idx val="0"/>
          <c:order val="0"/>
          <c:tx>
            <c:strRef>
              <c:f>Arkusz1!$B$1</c:f>
              <c:strCache>
                <c:ptCount val="1"/>
                <c:pt idx="0">
                  <c:v>rok 2013</c:v>
                </c:pt>
              </c:strCache>
            </c:strRef>
          </c:tx>
          <c:invertIfNegative val="0"/>
          <c:dLbls>
            <c:dLbl>
              <c:idx val="0"/>
              <c:layout>
                <c:manualLayout>
                  <c:x val="9.8439966213001752E-3"/>
                  <c:y val="-5.018412876961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1D-4FE1-B278-12F93EA35A3C}"/>
                </c:ext>
              </c:extLst>
            </c:dLbl>
            <c:dLbl>
              <c:idx val="1"/>
              <c:layout>
                <c:manualLayout>
                  <c:x val="1.9584417877108084E-2"/>
                  <c:y val="-3.773122109736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1D-4FE1-B278-12F93EA35A3C}"/>
                </c:ext>
              </c:extLst>
            </c:dLbl>
            <c:dLbl>
              <c:idx val="2"/>
              <c:layout>
                <c:manualLayout>
                  <c:x val="1.6406636549077234E-3"/>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1D-4FE1-B278-12F93EA35A3C}"/>
                </c:ext>
              </c:extLst>
            </c:dLbl>
            <c:dLbl>
              <c:idx val="3"/>
              <c:layout>
                <c:manualLayout>
                  <c:x val="1.4765972894169447E-2"/>
                  <c:y val="-1.02227780801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1D-4FE1-B278-12F93EA35A3C}"/>
                </c:ext>
              </c:extLst>
            </c:dLbl>
            <c:dLbl>
              <c:idx val="4"/>
              <c:layout>
                <c:manualLayout>
                  <c:x val="9.8439819294463514E-3"/>
                  <c:y val="-1.2778472600238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1D-4FE1-B278-12F93EA35A3C}"/>
                </c:ext>
              </c:extLst>
            </c:dLbl>
            <c:dLbl>
              <c:idx val="5"/>
              <c:layout>
                <c:manualLayout>
                  <c:x val="9.8439819294461745E-3"/>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1D-4FE1-B278-12F93EA35A3C}"/>
                </c:ext>
              </c:extLst>
            </c:dLbl>
            <c:spPr>
              <a:noFill/>
              <a:ln>
                <a:noFill/>
              </a:ln>
              <a:effectLst/>
            </c:spPr>
            <c:txPr>
              <a:bodyPr/>
              <a:lstStyle/>
              <a:p>
                <a:pPr>
                  <a:defRPr sz="12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Arkusz1!$A$2:$A$4</c:f>
              <c:strCache>
                <c:ptCount val="3"/>
                <c:pt idx="0">
                  <c:v>wnioski o ukaranie</c:v>
                </c:pt>
                <c:pt idx="1">
                  <c:v>mandaty</c:v>
                </c:pt>
                <c:pt idx="2">
                  <c:v>pouczenia</c:v>
                </c:pt>
              </c:strCache>
            </c:strRef>
          </c:cat>
          <c:val>
            <c:numRef>
              <c:f>Arkusz1!$B$2:$B$4</c:f>
              <c:numCache>
                <c:formatCode>General</c:formatCode>
                <c:ptCount val="3"/>
                <c:pt idx="0">
                  <c:v>856</c:v>
                </c:pt>
                <c:pt idx="1">
                  <c:v>13255</c:v>
                </c:pt>
                <c:pt idx="2">
                  <c:v>7449</c:v>
                </c:pt>
              </c:numCache>
            </c:numRef>
          </c:val>
          <c:extLst>
            <c:ext xmlns:c16="http://schemas.microsoft.com/office/drawing/2014/chart" uri="{C3380CC4-5D6E-409C-BE32-E72D297353CC}">
              <c16:uniqueId val="{00000006-381D-4FE1-B278-12F93EA35A3C}"/>
            </c:ext>
          </c:extLst>
        </c:ser>
        <c:ser>
          <c:idx val="1"/>
          <c:order val="1"/>
          <c:tx>
            <c:strRef>
              <c:f>Arkusz1!$C$1</c:f>
              <c:strCache>
                <c:ptCount val="1"/>
                <c:pt idx="0">
                  <c:v>rok 2014</c:v>
                </c:pt>
              </c:strCache>
            </c:strRef>
          </c:tx>
          <c:invertIfNegative val="0"/>
          <c:dLbls>
            <c:dLbl>
              <c:idx val="0"/>
              <c:layout>
                <c:manualLayout>
                  <c:x val="9.8854522786707959E-3"/>
                  <c:y val="-4.679214205367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1D-4FE1-B278-12F93EA35A3C}"/>
                </c:ext>
              </c:extLst>
            </c:dLbl>
            <c:dLbl>
              <c:idx val="1"/>
              <c:layout>
                <c:manualLayout>
                  <c:x val="2.7622095839867383E-2"/>
                  <c:y val="-4.7628421447319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81D-4FE1-B278-12F93EA35A3C}"/>
                </c:ext>
              </c:extLst>
            </c:dLbl>
            <c:dLbl>
              <c:idx val="2"/>
              <c:layout>
                <c:manualLayout>
                  <c:x val="1.9687963858892651E-2"/>
                  <c:y val="-2.04455561603809E-2"/>
                </c:manualLayout>
              </c:layout>
              <c:tx>
                <c:rich>
                  <a:bodyPr/>
                  <a:lstStyle/>
                  <a:p>
                    <a:r>
                      <a:rPr lang="en-US" b="1" dirty="0"/>
                      <a:t>98,2</a:t>
                    </a:r>
                    <a:r>
                      <a:rPr lang="pl-PL" b="1" dirty="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81D-4FE1-B278-12F93EA35A3C}"/>
                </c:ext>
              </c:extLst>
            </c:dLbl>
            <c:dLbl>
              <c:idx val="3"/>
              <c:layout>
                <c:manualLayout>
                  <c:x val="1.1484645584354011E-2"/>
                  <c:y val="-2.3001250680428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81D-4FE1-B278-12F93EA35A3C}"/>
                </c:ext>
              </c:extLst>
            </c:dLbl>
            <c:dLbl>
              <c:idx val="4"/>
              <c:layout>
                <c:manualLayout>
                  <c:x val="1.4765972894169447E-2"/>
                  <c:y val="-1.5334167120285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81D-4FE1-B278-12F93EA35A3C}"/>
                </c:ext>
              </c:extLst>
            </c:dLbl>
            <c:dLbl>
              <c:idx val="5"/>
              <c:layout>
                <c:manualLayout>
                  <c:x val="1.3125309239261815E-2"/>
                  <c:y val="-2.04455561603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81D-4FE1-B278-12F93EA35A3C}"/>
                </c:ext>
              </c:extLst>
            </c:dLbl>
            <c:dLbl>
              <c:idx val="7"/>
              <c:layout>
                <c:manualLayout>
                  <c:x val="1.3125309239262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81D-4FE1-B278-12F93EA35A3C}"/>
                </c:ext>
              </c:extLst>
            </c:dLbl>
            <c:spPr>
              <a:noFill/>
              <a:ln>
                <a:noFill/>
              </a:ln>
              <a:effectLst/>
            </c:spPr>
            <c:txPr>
              <a:bodyPr/>
              <a:lstStyle/>
              <a:p>
                <a:pPr>
                  <a:defRPr sz="1200" b="1">
                    <a:solidFill>
                      <a:schemeClr val="bg1"/>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Arkusz1!$A$2:$A$4</c:f>
              <c:strCache>
                <c:ptCount val="3"/>
                <c:pt idx="0">
                  <c:v>wnioski o ukaranie</c:v>
                </c:pt>
                <c:pt idx="1">
                  <c:v>mandaty</c:v>
                </c:pt>
                <c:pt idx="2">
                  <c:v>pouczenia</c:v>
                </c:pt>
              </c:strCache>
            </c:strRef>
          </c:cat>
          <c:val>
            <c:numRef>
              <c:f>Arkusz1!$C$2:$C$4</c:f>
              <c:numCache>
                <c:formatCode>General</c:formatCode>
                <c:ptCount val="3"/>
                <c:pt idx="0">
                  <c:v>825</c:v>
                </c:pt>
                <c:pt idx="1">
                  <c:v>12622</c:v>
                </c:pt>
                <c:pt idx="2">
                  <c:v>6256</c:v>
                </c:pt>
              </c:numCache>
            </c:numRef>
          </c:val>
          <c:extLst>
            <c:ext xmlns:c16="http://schemas.microsoft.com/office/drawing/2014/chart" uri="{C3380CC4-5D6E-409C-BE32-E72D297353CC}">
              <c16:uniqueId val="{0000000E-381D-4FE1-B278-12F93EA35A3C}"/>
            </c:ext>
          </c:extLst>
        </c:ser>
        <c:dLbls>
          <c:showLegendKey val="0"/>
          <c:showVal val="0"/>
          <c:showCatName val="0"/>
          <c:showSerName val="0"/>
          <c:showPercent val="0"/>
          <c:showBubbleSize val="0"/>
        </c:dLbls>
        <c:gapWidth val="79"/>
        <c:gapDepth val="141"/>
        <c:shape val="box"/>
        <c:axId val="126264064"/>
        <c:axId val="126265600"/>
        <c:axId val="0"/>
      </c:bar3DChart>
      <c:catAx>
        <c:axId val="126264064"/>
        <c:scaling>
          <c:orientation val="minMax"/>
        </c:scaling>
        <c:delete val="0"/>
        <c:axPos val="b"/>
        <c:numFmt formatCode="General" sourceLinked="0"/>
        <c:majorTickMark val="out"/>
        <c:minorTickMark val="none"/>
        <c:tickLblPos val="nextTo"/>
        <c:txPr>
          <a:bodyPr rot="0"/>
          <a:lstStyle/>
          <a:p>
            <a:pPr>
              <a:defRPr sz="1300" b="1" i="1">
                <a:solidFill>
                  <a:schemeClr val="bg1"/>
                </a:solidFill>
              </a:defRPr>
            </a:pPr>
            <a:endParaRPr lang="pl-PL"/>
          </a:p>
        </c:txPr>
        <c:crossAx val="126265600"/>
        <c:crosses val="autoZero"/>
        <c:auto val="1"/>
        <c:lblAlgn val="ctr"/>
        <c:lblOffset val="100"/>
        <c:tickMarkSkip val="1"/>
        <c:noMultiLvlLbl val="0"/>
      </c:catAx>
      <c:valAx>
        <c:axId val="126265600"/>
        <c:scaling>
          <c:orientation val="minMax"/>
          <c:max val="13000"/>
          <c:min val="0"/>
        </c:scaling>
        <c:delete val="0"/>
        <c:axPos val="l"/>
        <c:numFmt formatCode="General" sourceLinked="1"/>
        <c:majorTickMark val="out"/>
        <c:minorTickMark val="none"/>
        <c:tickLblPos val="nextTo"/>
        <c:txPr>
          <a:bodyPr/>
          <a:lstStyle/>
          <a:p>
            <a:pPr>
              <a:defRPr sz="1200">
                <a:solidFill>
                  <a:schemeClr val="bg1"/>
                </a:solidFill>
              </a:defRPr>
            </a:pPr>
            <a:endParaRPr lang="pl-PL"/>
          </a:p>
        </c:txPr>
        <c:crossAx val="126264064"/>
        <c:crosses val="autoZero"/>
        <c:crossBetween val="between"/>
        <c:majorUnit val="5000"/>
      </c:valAx>
    </c:plotArea>
    <c:legend>
      <c:legendPos val="r"/>
      <c:layout>
        <c:manualLayout>
          <c:xMode val="edge"/>
          <c:yMode val="edge"/>
          <c:x val="0.14601570710438622"/>
          <c:y val="0.1563287301165576"/>
          <c:w val="0.10035674825395149"/>
          <c:h val="0.1743498580534576"/>
        </c:manualLayout>
      </c:layout>
      <c:overlay val="0"/>
      <c:txPr>
        <a:bodyPr/>
        <a:lstStyle/>
        <a:p>
          <a:pPr>
            <a:defRPr sz="1200" i="1">
              <a:solidFill>
                <a:schemeClr val="bg1"/>
              </a:solidFill>
            </a:defRPr>
          </a:pPr>
          <a:endParaRPr lang="pl-PL"/>
        </a:p>
      </c:txPr>
    </c:legend>
    <c:plotVisOnly val="1"/>
    <c:dispBlanksAs val="gap"/>
    <c:showDLblsOverMax val="0"/>
  </c:chart>
  <c:txPr>
    <a:bodyPr/>
    <a:lstStyle/>
    <a:p>
      <a:pPr>
        <a:defRPr sz="1800"/>
      </a:pPr>
      <a:endParaRPr lang="pl-PL"/>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ln w="3175"/>
      </c:spPr>
    </c:sideWall>
    <c:backWall>
      <c:thickness val="0"/>
      <c:spPr>
        <a:ln w="3175"/>
      </c:spPr>
    </c:backWall>
    <c:plotArea>
      <c:layout/>
      <c:bar3DChart>
        <c:barDir val="col"/>
        <c:grouping val="clustered"/>
        <c:varyColors val="0"/>
        <c:ser>
          <c:idx val="0"/>
          <c:order val="0"/>
          <c:tx>
            <c:strRef>
              <c:f>Arkusz1!$B$1</c:f>
              <c:strCache>
                <c:ptCount val="1"/>
                <c:pt idx="0">
                  <c:v>wypadki drogowe</c:v>
                </c:pt>
              </c:strCache>
            </c:strRef>
          </c:tx>
          <c:spPr>
            <a:solidFill>
              <a:srgbClr val="006699"/>
            </a:solidFill>
          </c:spPr>
          <c:invertIfNegative val="0"/>
          <c:dPt>
            <c:idx val="1"/>
            <c:invertIfNegative val="0"/>
            <c:bubble3D val="0"/>
            <c:spPr>
              <a:solidFill>
                <a:srgbClr val="009999"/>
              </a:solidFill>
            </c:spPr>
            <c:extLst>
              <c:ext xmlns:c16="http://schemas.microsoft.com/office/drawing/2014/chart" uri="{C3380CC4-5D6E-409C-BE32-E72D297353CC}">
                <c16:uniqueId val="{00000001-4299-40F3-9EFF-17F7FC9FC159}"/>
              </c:ext>
            </c:extLst>
          </c:dPt>
          <c:dPt>
            <c:idx val="2"/>
            <c:invertIfNegative val="0"/>
            <c:bubble3D val="0"/>
            <c:spPr>
              <a:solidFill>
                <a:srgbClr val="FF0000"/>
              </a:solidFill>
            </c:spPr>
            <c:extLst>
              <c:ext xmlns:c16="http://schemas.microsoft.com/office/drawing/2014/chart" uri="{C3380CC4-5D6E-409C-BE32-E72D297353CC}">
                <c16:uniqueId val="{00000003-4299-40F3-9EFF-17F7FC9FC159}"/>
              </c:ext>
            </c:extLst>
          </c:dPt>
          <c:dPt>
            <c:idx val="3"/>
            <c:invertIfNegative val="0"/>
            <c:bubble3D val="0"/>
            <c:spPr>
              <a:solidFill>
                <a:srgbClr val="009900"/>
              </a:solidFill>
            </c:spPr>
            <c:extLst>
              <c:ext xmlns:c16="http://schemas.microsoft.com/office/drawing/2014/chart" uri="{C3380CC4-5D6E-409C-BE32-E72D297353CC}">
                <c16:uniqueId val="{00000005-4299-40F3-9EFF-17F7FC9FC159}"/>
              </c:ext>
            </c:extLst>
          </c:dPt>
          <c:dLbls>
            <c:dLbl>
              <c:idx val="0"/>
              <c:layout>
                <c:manualLayout>
                  <c:x val="1.525664353842154E-2"/>
                  <c:y val="-2.5454474798008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99-40F3-9EFF-17F7FC9FC159}"/>
                </c:ext>
              </c:extLst>
            </c:dLbl>
            <c:dLbl>
              <c:idx val="1"/>
              <c:layout>
                <c:manualLayout>
                  <c:x val="1.7180172457867664E-2"/>
                  <c:y val="-1.530829992993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99-40F3-9EFF-17F7FC9FC159}"/>
                </c:ext>
              </c:extLst>
            </c:dLbl>
            <c:dLbl>
              <c:idx val="2"/>
              <c:layout>
                <c:manualLayout>
                  <c:x val="1.8751204076420554E-2"/>
                  <c:y val="-2.1847936532973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99-40F3-9EFF-17F7FC9FC159}"/>
                </c:ext>
              </c:extLst>
            </c:dLbl>
            <c:dLbl>
              <c:idx val="3"/>
              <c:layout>
                <c:manualLayout>
                  <c:x val="1.8247482559824862E-2"/>
                  <c:y val="-2.0008206549008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99-40F3-9EFF-17F7FC9FC159}"/>
                </c:ext>
              </c:extLst>
            </c:dLbl>
            <c:dLbl>
              <c:idx val="4"/>
              <c:layout>
                <c:manualLayout>
                  <c:x val="1.2164988373216577E-2"/>
                  <c:y val="-2.6128371914400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99-40F3-9EFF-17F7FC9FC159}"/>
                </c:ext>
              </c:extLst>
            </c:dLbl>
            <c:spPr>
              <a:noFill/>
              <a:ln>
                <a:noFill/>
              </a:ln>
              <a:effectLst/>
            </c:spPr>
            <c:txPr>
              <a:bodyPr/>
              <a:lstStyle/>
              <a:p>
                <a:pPr>
                  <a:defRPr sz="1855" b="0" i="0" u="none" strike="noStrike" baseline="0">
                    <a:solidFill>
                      <a:srgbClr val="000000"/>
                    </a:solidFill>
                    <a:latin typeface="Calibri"/>
                    <a:ea typeface="Calibri"/>
                    <a:cs typeface="Calibri"/>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Arkusz1!$A$2:$A$5</c:f>
              <c:strCache>
                <c:ptCount val="4"/>
                <c:pt idx="0">
                  <c:v>Wypadki</c:v>
                </c:pt>
                <c:pt idx="1">
                  <c:v>Kolizje</c:v>
                </c:pt>
                <c:pt idx="2">
                  <c:v>Ofiary śmiertelne</c:v>
                </c:pt>
                <c:pt idx="3">
                  <c:v>Ranni</c:v>
                </c:pt>
              </c:strCache>
            </c:strRef>
          </c:cat>
          <c:val>
            <c:numRef>
              <c:f>Arkusz1!$B$2:$B$5</c:f>
              <c:numCache>
                <c:formatCode>General</c:formatCode>
                <c:ptCount val="4"/>
                <c:pt idx="0">
                  <c:v>1</c:v>
                </c:pt>
                <c:pt idx="1">
                  <c:v>18</c:v>
                </c:pt>
                <c:pt idx="2">
                  <c:v>0</c:v>
                </c:pt>
                <c:pt idx="3">
                  <c:v>1</c:v>
                </c:pt>
              </c:numCache>
            </c:numRef>
          </c:val>
          <c:extLst>
            <c:ext xmlns:c16="http://schemas.microsoft.com/office/drawing/2014/chart" uri="{C3380CC4-5D6E-409C-BE32-E72D297353CC}">
              <c16:uniqueId val="{00000008-4299-40F3-9EFF-17F7FC9FC159}"/>
            </c:ext>
          </c:extLst>
        </c:ser>
        <c:ser>
          <c:idx val="1"/>
          <c:order val="1"/>
          <c:tx>
            <c:strRef>
              <c:f>Arkusz1!$C$1</c:f>
              <c:strCache>
                <c:ptCount val="1"/>
                <c:pt idx="0">
                  <c:v>Kolumna1</c:v>
                </c:pt>
              </c:strCache>
            </c:strRef>
          </c:tx>
          <c:spPr>
            <a:solidFill>
              <a:srgbClr val="003DB8"/>
            </a:solidFill>
          </c:spPr>
          <c:invertIfNegative val="0"/>
          <c:dLbls>
            <c:dLbl>
              <c:idx val="0"/>
              <c:layout>
                <c:manualLayout>
                  <c:x val="1.2245860299023836E-2"/>
                  <c:y val="-2.4477022190408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99-40F3-9EFF-17F7FC9FC159}"/>
                </c:ext>
              </c:extLst>
            </c:dLbl>
            <c:dLbl>
              <c:idx val="1"/>
              <c:layout>
                <c:manualLayout>
                  <c:x val="1.3559065407658959E-2"/>
                  <c:y val="-2.6014889047959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99-40F3-9EFF-17F7FC9FC159}"/>
                </c:ext>
              </c:extLst>
            </c:dLbl>
            <c:dLbl>
              <c:idx val="2"/>
              <c:layout>
                <c:manualLayout>
                  <c:x val="1.6636858955883189E-2"/>
                  <c:y val="-3.32876163206871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99-40F3-9EFF-17F7FC9FC159}"/>
                </c:ext>
              </c:extLst>
            </c:dLbl>
            <c:dLbl>
              <c:idx val="3"/>
              <c:layout>
                <c:manualLayout>
                  <c:x val="7.5329039617617983E-3"/>
                  <c:y val="-2.2938907548074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99-40F3-9EFF-17F7FC9FC159}"/>
                </c:ext>
              </c:extLst>
            </c:dLbl>
            <c:spPr>
              <a:noFill/>
              <a:ln>
                <a:noFill/>
              </a:ln>
              <a:effectLst/>
            </c:spPr>
            <c:txPr>
              <a:bodyPr/>
              <a:lstStyle/>
              <a:p>
                <a:pPr>
                  <a:defRPr sz="1855" b="0" i="0" u="none" strike="noStrike" baseline="0">
                    <a:solidFill>
                      <a:srgbClr val="000000"/>
                    </a:solidFill>
                    <a:latin typeface="Calibri"/>
                    <a:ea typeface="Calibri"/>
                    <a:cs typeface="Calibri"/>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Arkusz1!$A$2:$A$5</c:f>
              <c:strCache>
                <c:ptCount val="4"/>
                <c:pt idx="0">
                  <c:v>Wypadki</c:v>
                </c:pt>
                <c:pt idx="1">
                  <c:v>Kolizje</c:v>
                </c:pt>
                <c:pt idx="2">
                  <c:v>Ofiary śmiertelne</c:v>
                </c:pt>
                <c:pt idx="3">
                  <c:v>Ranni</c:v>
                </c:pt>
              </c:strCache>
            </c:strRef>
          </c:cat>
          <c:val>
            <c:numRef>
              <c:f>Arkusz1!$C$2:$C$5</c:f>
              <c:numCache>
                <c:formatCode>General</c:formatCode>
                <c:ptCount val="4"/>
              </c:numCache>
            </c:numRef>
          </c:val>
          <c:extLst>
            <c:ext xmlns:c16="http://schemas.microsoft.com/office/drawing/2014/chart" uri="{C3380CC4-5D6E-409C-BE32-E72D297353CC}">
              <c16:uniqueId val="{0000000D-4299-40F3-9EFF-17F7FC9FC159}"/>
            </c:ext>
          </c:extLst>
        </c:ser>
        <c:dLbls>
          <c:showLegendKey val="0"/>
          <c:showVal val="0"/>
          <c:showCatName val="0"/>
          <c:showSerName val="0"/>
          <c:showPercent val="0"/>
          <c:showBubbleSize val="0"/>
        </c:dLbls>
        <c:gapWidth val="75"/>
        <c:shape val="box"/>
        <c:axId val="128748928"/>
        <c:axId val="128763008"/>
        <c:axId val="0"/>
      </c:bar3DChart>
      <c:catAx>
        <c:axId val="128748928"/>
        <c:scaling>
          <c:orientation val="minMax"/>
        </c:scaling>
        <c:delete val="0"/>
        <c:axPos val="b"/>
        <c:numFmt formatCode="General" sourceLinked="1"/>
        <c:majorTickMark val="none"/>
        <c:minorTickMark val="none"/>
        <c:tickLblPos val="nextTo"/>
        <c:txPr>
          <a:bodyPr rot="0" vert="horz"/>
          <a:lstStyle/>
          <a:p>
            <a:pPr>
              <a:defRPr sz="1441" b="1" i="0" u="none" strike="noStrike" baseline="0">
                <a:solidFill>
                  <a:srgbClr val="000000"/>
                </a:solidFill>
                <a:latin typeface="Calibri"/>
                <a:ea typeface="Calibri"/>
                <a:cs typeface="Calibri"/>
              </a:defRPr>
            </a:pPr>
            <a:endParaRPr lang="pl-PL"/>
          </a:p>
        </c:txPr>
        <c:crossAx val="128763008"/>
        <c:crosses val="autoZero"/>
        <c:auto val="1"/>
        <c:lblAlgn val="ctr"/>
        <c:lblOffset val="100"/>
        <c:noMultiLvlLbl val="0"/>
      </c:catAx>
      <c:valAx>
        <c:axId val="128763008"/>
        <c:scaling>
          <c:orientation val="minMax"/>
        </c:scaling>
        <c:delete val="0"/>
        <c:axPos val="l"/>
        <c:majorGridlines/>
        <c:numFmt formatCode="General" sourceLinked="1"/>
        <c:majorTickMark val="none"/>
        <c:minorTickMark val="none"/>
        <c:tickLblPos val="nextTo"/>
        <c:spPr>
          <a:ln w="9825">
            <a:noFill/>
          </a:ln>
        </c:spPr>
        <c:txPr>
          <a:bodyPr rot="0" vert="horz"/>
          <a:lstStyle/>
          <a:p>
            <a:pPr>
              <a:defRPr sz="1855" b="0" i="0" u="none" strike="noStrike" baseline="0">
                <a:solidFill>
                  <a:srgbClr val="000000"/>
                </a:solidFill>
                <a:latin typeface="Calibri"/>
                <a:ea typeface="Calibri"/>
                <a:cs typeface="Calibri"/>
              </a:defRPr>
            </a:pPr>
            <a:endParaRPr lang="pl-PL"/>
          </a:p>
        </c:txPr>
        <c:crossAx val="128748928"/>
        <c:crosses val="autoZero"/>
        <c:crossBetween val="between"/>
      </c:valAx>
      <c:spPr>
        <a:noFill/>
        <a:ln w="26242">
          <a:noFill/>
        </a:ln>
      </c:spPr>
    </c:plotArea>
    <c:plotVisOnly val="1"/>
    <c:dispBlanksAs val="gap"/>
    <c:showDLblsOverMax val="0"/>
  </c:chart>
  <c:txPr>
    <a:bodyPr/>
    <a:lstStyle/>
    <a:p>
      <a:pPr>
        <a:defRPr sz="1855" b="0" i="0" u="none" strike="noStrike" baseline="0">
          <a:solidFill>
            <a:srgbClr val="000000"/>
          </a:solidFill>
          <a:latin typeface="Calibri"/>
          <a:ea typeface="Calibri"/>
          <a:cs typeface="Calibri"/>
        </a:defRPr>
      </a:pPr>
      <a:endParaRPr lang="pl-PL"/>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pPr>
        <a:ln w="3175"/>
      </c:spPr>
    </c:sideWall>
    <c:backWall>
      <c:thickness val="0"/>
      <c:spPr>
        <a:ln w="3175"/>
      </c:spPr>
    </c:backWall>
    <c:plotArea>
      <c:layout>
        <c:manualLayout>
          <c:layoutTarget val="inner"/>
          <c:xMode val="edge"/>
          <c:yMode val="edge"/>
          <c:x val="7.8930419738795193E-2"/>
          <c:y val="4.7379447738112791E-2"/>
          <c:w val="0.90434272124803206"/>
          <c:h val="0.68049896165383339"/>
        </c:manualLayout>
      </c:layout>
      <c:bar3DChart>
        <c:barDir val="col"/>
        <c:grouping val="clustered"/>
        <c:varyColors val="0"/>
        <c:ser>
          <c:idx val="0"/>
          <c:order val="0"/>
          <c:tx>
            <c:strRef>
              <c:f>Arkusz1!$B$1</c:f>
              <c:strCache>
                <c:ptCount val="1"/>
                <c:pt idx="0">
                  <c:v>wypadki drogowe</c:v>
                </c:pt>
              </c:strCache>
            </c:strRef>
          </c:tx>
          <c:spPr>
            <a:solidFill>
              <a:srgbClr val="006699"/>
            </a:solidFill>
          </c:spPr>
          <c:invertIfNegative val="0"/>
          <c:dPt>
            <c:idx val="1"/>
            <c:invertIfNegative val="0"/>
            <c:bubble3D val="0"/>
            <c:spPr>
              <a:solidFill>
                <a:srgbClr val="009999"/>
              </a:solidFill>
            </c:spPr>
            <c:extLst>
              <c:ext xmlns:c16="http://schemas.microsoft.com/office/drawing/2014/chart" uri="{C3380CC4-5D6E-409C-BE32-E72D297353CC}">
                <c16:uniqueId val="{00000001-AE38-4C79-8BFC-1A0F943455D7}"/>
              </c:ext>
            </c:extLst>
          </c:dPt>
          <c:dPt>
            <c:idx val="2"/>
            <c:invertIfNegative val="0"/>
            <c:bubble3D val="0"/>
            <c:spPr>
              <a:solidFill>
                <a:srgbClr val="FF0000"/>
              </a:solidFill>
            </c:spPr>
            <c:extLst>
              <c:ext xmlns:c16="http://schemas.microsoft.com/office/drawing/2014/chart" uri="{C3380CC4-5D6E-409C-BE32-E72D297353CC}">
                <c16:uniqueId val="{00000003-AE38-4C79-8BFC-1A0F943455D7}"/>
              </c:ext>
            </c:extLst>
          </c:dPt>
          <c:dPt>
            <c:idx val="3"/>
            <c:invertIfNegative val="0"/>
            <c:bubble3D val="0"/>
            <c:spPr>
              <a:solidFill>
                <a:srgbClr val="009900"/>
              </a:solidFill>
            </c:spPr>
            <c:extLst>
              <c:ext xmlns:c16="http://schemas.microsoft.com/office/drawing/2014/chart" uri="{C3380CC4-5D6E-409C-BE32-E72D297353CC}">
                <c16:uniqueId val="{00000005-AE38-4C79-8BFC-1A0F943455D7}"/>
              </c:ext>
            </c:extLst>
          </c:dPt>
          <c:dPt>
            <c:idx val="4"/>
            <c:invertIfNegative val="0"/>
            <c:bubble3D val="0"/>
            <c:spPr>
              <a:solidFill>
                <a:srgbClr val="FFFF99"/>
              </a:solidFill>
            </c:spPr>
            <c:extLst>
              <c:ext xmlns:c16="http://schemas.microsoft.com/office/drawing/2014/chart" uri="{C3380CC4-5D6E-409C-BE32-E72D297353CC}">
                <c16:uniqueId val="{00000007-AE38-4C79-8BFC-1A0F943455D7}"/>
              </c:ext>
            </c:extLst>
          </c:dPt>
          <c:dPt>
            <c:idx val="5"/>
            <c:invertIfNegative val="0"/>
            <c:bubble3D val="0"/>
            <c:spPr>
              <a:solidFill>
                <a:schemeClr val="accent2">
                  <a:lumMod val="60000"/>
                  <a:lumOff val="40000"/>
                </a:schemeClr>
              </a:solidFill>
            </c:spPr>
            <c:extLst>
              <c:ext xmlns:c16="http://schemas.microsoft.com/office/drawing/2014/chart" uri="{C3380CC4-5D6E-409C-BE32-E72D297353CC}">
                <c16:uniqueId val="{00000009-AE38-4C79-8BFC-1A0F943455D7}"/>
              </c:ext>
            </c:extLst>
          </c:dPt>
          <c:dLbls>
            <c:dLbl>
              <c:idx val="0"/>
              <c:layout>
                <c:manualLayout>
                  <c:x val="1.525664353842154E-2"/>
                  <c:y val="-2.5454474798008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E38-4C79-8BFC-1A0F943455D7}"/>
                </c:ext>
              </c:extLst>
            </c:dLbl>
            <c:dLbl>
              <c:idx val="1"/>
              <c:layout>
                <c:manualLayout>
                  <c:x val="1.7180172457867664E-2"/>
                  <c:y val="-1.530829992993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38-4C79-8BFC-1A0F943455D7}"/>
                </c:ext>
              </c:extLst>
            </c:dLbl>
            <c:dLbl>
              <c:idx val="2"/>
              <c:layout>
                <c:manualLayout>
                  <c:x val="1.8751204076420554E-2"/>
                  <c:y val="-2.1847936532973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38-4C79-8BFC-1A0F943455D7}"/>
                </c:ext>
              </c:extLst>
            </c:dLbl>
            <c:dLbl>
              <c:idx val="3"/>
              <c:layout>
                <c:manualLayout>
                  <c:x val="1.8247482559824862E-2"/>
                  <c:y val="-2.0008206549008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38-4C79-8BFC-1A0F943455D7}"/>
                </c:ext>
              </c:extLst>
            </c:dLbl>
            <c:dLbl>
              <c:idx val="4"/>
              <c:layout>
                <c:manualLayout>
                  <c:x val="1.2164988373216577E-2"/>
                  <c:y val="-2.6128371914400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38-4C79-8BFC-1A0F943455D7}"/>
                </c:ext>
              </c:extLst>
            </c:dLbl>
            <c:dLbl>
              <c:idx val="5"/>
              <c:layout>
                <c:manualLayout>
                  <c:x val="1.3685611919868647E-2"/>
                  <c:y val="-1.7418914609600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38-4C79-8BFC-1A0F943455D7}"/>
                </c:ext>
              </c:extLst>
            </c:dLbl>
            <c:spPr>
              <a:noFill/>
              <a:ln>
                <a:noFill/>
              </a:ln>
              <a:effectLst/>
            </c:spPr>
            <c:txPr>
              <a:bodyPr/>
              <a:lstStyle/>
              <a:p>
                <a:pPr>
                  <a:defRPr sz="1855" b="0" i="0" u="none" strike="noStrike" baseline="0">
                    <a:solidFill>
                      <a:srgbClr val="000000"/>
                    </a:solidFill>
                    <a:latin typeface="Calibri"/>
                    <a:ea typeface="Calibri"/>
                    <a:cs typeface="Calibri"/>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Arkusz1!$A$2:$A$7</c:f>
              <c:strCache>
                <c:ptCount val="6"/>
                <c:pt idx="0">
                  <c:v>kontrola pojazdów</c:v>
                </c:pt>
                <c:pt idx="1">
                  <c:v>interwencje</c:v>
                </c:pt>
                <c:pt idx="2">
                  <c:v>kontrole RMP</c:v>
                </c:pt>
                <c:pt idx="3">
                  <c:v>wylegitymowano</c:v>
                </c:pt>
                <c:pt idx="4">
                  <c:v>mandaty karne</c:v>
                </c:pt>
                <c:pt idx="5">
                  <c:v>pouczno za wykr.</c:v>
                </c:pt>
              </c:strCache>
            </c:strRef>
          </c:cat>
          <c:val>
            <c:numRef>
              <c:f>Arkusz1!$B$2:$B$7</c:f>
              <c:numCache>
                <c:formatCode>General</c:formatCode>
                <c:ptCount val="6"/>
                <c:pt idx="0">
                  <c:v>84</c:v>
                </c:pt>
                <c:pt idx="1">
                  <c:v>118</c:v>
                </c:pt>
                <c:pt idx="2">
                  <c:v>22</c:v>
                </c:pt>
                <c:pt idx="3">
                  <c:v>150</c:v>
                </c:pt>
                <c:pt idx="4">
                  <c:v>33</c:v>
                </c:pt>
                <c:pt idx="5">
                  <c:v>44</c:v>
                </c:pt>
              </c:numCache>
            </c:numRef>
          </c:val>
          <c:extLst>
            <c:ext xmlns:c16="http://schemas.microsoft.com/office/drawing/2014/chart" uri="{C3380CC4-5D6E-409C-BE32-E72D297353CC}">
              <c16:uniqueId val="{0000000B-AE38-4C79-8BFC-1A0F943455D7}"/>
            </c:ext>
          </c:extLst>
        </c:ser>
        <c:dLbls>
          <c:showLegendKey val="0"/>
          <c:showVal val="0"/>
          <c:showCatName val="0"/>
          <c:showSerName val="0"/>
          <c:showPercent val="0"/>
          <c:showBubbleSize val="0"/>
        </c:dLbls>
        <c:gapWidth val="75"/>
        <c:shape val="box"/>
        <c:axId val="113357568"/>
        <c:axId val="113359104"/>
        <c:axId val="0"/>
      </c:bar3DChart>
      <c:catAx>
        <c:axId val="113357568"/>
        <c:scaling>
          <c:orientation val="minMax"/>
        </c:scaling>
        <c:delete val="0"/>
        <c:axPos val="b"/>
        <c:numFmt formatCode="General" sourceLinked="1"/>
        <c:majorTickMark val="none"/>
        <c:minorTickMark val="none"/>
        <c:tickLblPos val="nextTo"/>
        <c:txPr>
          <a:bodyPr rot="1740000" vert="horz" anchor="t" anchorCtr="0"/>
          <a:lstStyle/>
          <a:p>
            <a:pPr>
              <a:defRPr sz="1441" b="1" i="0" u="none" strike="noStrike" baseline="0">
                <a:solidFill>
                  <a:srgbClr val="000000"/>
                </a:solidFill>
                <a:latin typeface="Calibri"/>
                <a:ea typeface="Calibri"/>
                <a:cs typeface="Calibri"/>
              </a:defRPr>
            </a:pPr>
            <a:endParaRPr lang="pl-PL"/>
          </a:p>
        </c:txPr>
        <c:crossAx val="113359104"/>
        <c:crosses val="autoZero"/>
        <c:auto val="1"/>
        <c:lblAlgn val="ctr"/>
        <c:lblOffset val="100"/>
        <c:noMultiLvlLbl val="0"/>
      </c:catAx>
      <c:valAx>
        <c:axId val="113359104"/>
        <c:scaling>
          <c:orientation val="minMax"/>
        </c:scaling>
        <c:delete val="0"/>
        <c:axPos val="l"/>
        <c:majorGridlines/>
        <c:numFmt formatCode="General" sourceLinked="1"/>
        <c:majorTickMark val="none"/>
        <c:minorTickMark val="none"/>
        <c:tickLblPos val="nextTo"/>
        <c:spPr>
          <a:ln w="9825">
            <a:noFill/>
          </a:ln>
        </c:spPr>
        <c:txPr>
          <a:bodyPr rot="0" vert="horz"/>
          <a:lstStyle/>
          <a:p>
            <a:pPr>
              <a:defRPr sz="1855" b="0" i="0" u="none" strike="noStrike" baseline="0">
                <a:solidFill>
                  <a:srgbClr val="000000"/>
                </a:solidFill>
                <a:latin typeface="Calibri"/>
                <a:ea typeface="Calibri"/>
                <a:cs typeface="Calibri"/>
              </a:defRPr>
            </a:pPr>
            <a:endParaRPr lang="pl-PL"/>
          </a:p>
        </c:txPr>
        <c:crossAx val="113357568"/>
        <c:crosses val="autoZero"/>
        <c:crossBetween val="between"/>
      </c:valAx>
      <c:spPr>
        <a:noFill/>
        <a:ln w="26242">
          <a:noFill/>
        </a:ln>
      </c:spPr>
    </c:plotArea>
    <c:plotVisOnly val="1"/>
    <c:dispBlanksAs val="gap"/>
    <c:showDLblsOverMax val="0"/>
  </c:chart>
  <c:txPr>
    <a:bodyPr/>
    <a:lstStyle/>
    <a:p>
      <a:pPr>
        <a:defRPr sz="1855" b="0" i="0" u="none" strike="noStrike" baseline="0">
          <a:solidFill>
            <a:srgbClr val="000000"/>
          </a:solidFill>
          <a:latin typeface="Calibri"/>
          <a:ea typeface="Calibri"/>
          <a:cs typeface="Calibri"/>
        </a:defRPr>
      </a:pPr>
      <a:endParaRPr lang="pl-P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F3ED-4296-9BEC-2BAED83853DD}"/>
              </c:ext>
            </c:extLst>
          </c:dPt>
          <c:dLbls>
            <c:dLbl>
              <c:idx val="0"/>
              <c:layout>
                <c:manualLayout>
                  <c:x val="1.1621084528344488E-2"/>
                  <c:y val="-0.11509624545621611"/>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ED-4296-9BEC-2BAED83853DD}"/>
                </c:ext>
              </c:extLst>
            </c:dLbl>
            <c:dLbl>
              <c:idx val="1"/>
              <c:layout>
                <c:manualLayout>
                  <c:x val="1.0390754535925245E-2"/>
                  <c:y val="-0.124620042567223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ED-4296-9BEC-2BAED83853DD}"/>
                </c:ext>
              </c:extLst>
            </c:dLbl>
            <c:dLbl>
              <c:idx val="2"/>
              <c:layout>
                <c:manualLayout>
                  <c:x val="1.129211026229842E-2"/>
                  <c:y val="-0.17498725980994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ED-4296-9BEC-2BAED83853DD}"/>
                </c:ext>
              </c:extLst>
            </c:dLbl>
            <c:dLbl>
              <c:idx val="3"/>
              <c:layout>
                <c:manualLayout>
                  <c:x val="1.1182592851087445E-2"/>
                  <c:y val="-0.14528795436209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ED-4296-9BEC-2BAED83853DD}"/>
                </c:ext>
              </c:extLst>
            </c:dLbl>
            <c:dLbl>
              <c:idx val="4"/>
              <c:layout>
                <c:manualLayout>
                  <c:x val="1.2851414520763731E-2"/>
                  <c:y val="-0.439373247816572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ED-4296-9BEC-2BAED83853DD}"/>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ED-4296-9BEC-2BAED83853DD}"/>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ED-4296-9BEC-2BAED83853DD}"/>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ED-4296-9BEC-2BAED83853DD}"/>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ED-4296-9BEC-2BAED83853DD}"/>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3ED-4296-9BEC-2BAED83853DD}"/>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ED-4296-9BEC-2BAED83853DD}"/>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3ED-4296-9BEC-2BAED83853DD}"/>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3ED-4296-9BEC-2BAED83853DD}"/>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3ED-4296-9BEC-2BAED83853DD}"/>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3ED-4296-9BEC-2BAED83853DD}"/>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3ED-4296-9BEC-2BAED83853DD}"/>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60</c:v>
                </c:pt>
                <c:pt idx="1">
                  <c:v>49</c:v>
                </c:pt>
                <c:pt idx="2">
                  <c:v>135</c:v>
                </c:pt>
                <c:pt idx="3">
                  <c:v>71</c:v>
                </c:pt>
                <c:pt idx="4">
                  <c:v>379</c:v>
                </c:pt>
              </c:numCache>
            </c:numRef>
          </c:val>
          <c:extLst>
            <c:ext xmlns:c16="http://schemas.microsoft.com/office/drawing/2014/chart" uri="{C3380CC4-5D6E-409C-BE32-E72D297353CC}">
              <c16:uniqueId val="{00000011-F3ED-4296-9BEC-2BAED83853DD}"/>
            </c:ext>
          </c:extLst>
        </c:ser>
        <c:dLbls>
          <c:showLegendKey val="0"/>
          <c:showVal val="0"/>
          <c:showCatName val="0"/>
          <c:showSerName val="0"/>
          <c:showPercent val="0"/>
          <c:showBubbleSize val="0"/>
        </c:dLbls>
        <c:gapWidth val="81"/>
        <c:gapDepth val="287"/>
        <c:shape val="box"/>
        <c:axId val="28923776"/>
        <c:axId val="28925312"/>
        <c:axId val="0"/>
      </c:bar3DChart>
      <c:catAx>
        <c:axId val="28923776"/>
        <c:scaling>
          <c:orientation val="minMax"/>
        </c:scaling>
        <c:delete val="1"/>
        <c:axPos val="b"/>
        <c:numFmt formatCode="General" sourceLinked="0"/>
        <c:majorTickMark val="out"/>
        <c:minorTickMark val="none"/>
        <c:tickLblPos val="none"/>
        <c:crossAx val="28925312"/>
        <c:crosses val="autoZero"/>
        <c:auto val="1"/>
        <c:lblAlgn val="ctr"/>
        <c:lblOffset val="100"/>
        <c:noMultiLvlLbl val="0"/>
      </c:catAx>
      <c:valAx>
        <c:axId val="28925312"/>
        <c:scaling>
          <c:orientation val="minMax"/>
        </c:scaling>
        <c:delete val="1"/>
        <c:axPos val="l"/>
        <c:numFmt formatCode="#,##0" sourceLinked="1"/>
        <c:majorTickMark val="out"/>
        <c:minorTickMark val="none"/>
        <c:tickLblPos val="none"/>
        <c:crossAx val="2892377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49A9-462D-A81B-AD70F3FF05D6}"/>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49A9-462D-A81B-AD70F3FF05D6}"/>
              </c:ext>
            </c:extLst>
          </c:dPt>
          <c:dLbls>
            <c:dLbl>
              <c:idx val="0"/>
              <c:delete val="1"/>
              <c:extLst>
                <c:ext xmlns:c15="http://schemas.microsoft.com/office/drawing/2012/chart" uri="{CE6537A1-D6FC-4f65-9D91-7224C49458BB}"/>
                <c:ext xmlns:c16="http://schemas.microsoft.com/office/drawing/2014/chart" uri="{C3380CC4-5D6E-409C-BE32-E72D297353CC}">
                  <c16:uniqueId val="{00000000-49A9-462D-A81B-AD70F3FF05D6}"/>
                </c:ext>
              </c:extLst>
            </c:dLbl>
            <c:dLbl>
              <c:idx val="1"/>
              <c:layout>
                <c:manualLayout>
                  <c:x val="1.6662262604088325E-2"/>
                  <c:y val="-4.8089716058219996E-2"/>
                </c:manualLayout>
              </c:layout>
              <c:tx>
                <c:rich>
                  <a:bodyPr/>
                  <a:lstStyle/>
                  <a:p>
                    <a:r>
                      <a:rPr lang="pl-PL" dirty="0">
                        <a:solidFill>
                          <a:schemeClr val="accent2">
                            <a:lumMod val="50000"/>
                          </a:schemeClr>
                        </a:solidFill>
                      </a:rPr>
                      <a:t>29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A9-462D-A81B-AD70F3FF05D6}"/>
                </c:ext>
              </c:extLst>
            </c:dLbl>
            <c:dLbl>
              <c:idx val="2"/>
              <c:layout>
                <c:manualLayout>
                  <c:x val="1.8615294970560456E-2"/>
                  <c:y val="-5.5993796230016706E-2"/>
                </c:manualLayout>
              </c:layout>
              <c:tx>
                <c:rich>
                  <a:bodyPr/>
                  <a:lstStyle/>
                  <a:p>
                    <a:pPr>
                      <a:defRPr sz="1400" b="1" i="1">
                        <a:solidFill>
                          <a:schemeClr val="accent2">
                            <a:lumMod val="50000"/>
                          </a:schemeClr>
                        </a:solidFill>
                      </a:defRPr>
                    </a:pPr>
                    <a:r>
                      <a:rPr lang="en-US" dirty="0">
                        <a:solidFill>
                          <a:schemeClr val="accent2">
                            <a:lumMod val="50000"/>
                          </a:schemeClr>
                        </a:solidFill>
                      </a:rPr>
                      <a:t>6</a:t>
                    </a:r>
                    <a:r>
                      <a:rPr lang="pl-PL" dirty="0">
                        <a:solidFill>
                          <a:schemeClr val="accent2">
                            <a:lumMod val="50000"/>
                          </a:schemeClr>
                        </a:solidFill>
                      </a:rPr>
                      <a:t>0</a:t>
                    </a:r>
                    <a:endParaRPr lang="en-US" dirty="0"/>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A9-462D-A81B-AD70F3FF05D6}"/>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A9-462D-A81B-AD70F3FF05D6}"/>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A9-462D-A81B-AD70F3FF05D6}"/>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9A9-462D-A81B-AD70F3FF05D6}"/>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9A9-462D-A81B-AD70F3FF05D6}"/>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9A9-462D-A81B-AD70F3FF05D6}"/>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A9-462D-A81B-AD70F3FF05D6}"/>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9A9-462D-A81B-AD70F3FF05D6}"/>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9A9-462D-A81B-AD70F3FF05D6}"/>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9A9-462D-A81B-AD70F3FF05D6}"/>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9A9-462D-A81B-AD70F3FF05D6}"/>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9A9-462D-A81B-AD70F3FF05D6}"/>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9A9-462D-A81B-AD70F3FF05D6}"/>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9A9-462D-A81B-AD70F3FF05D6}"/>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c:formatCode>
                <c:ptCount val="3"/>
                <c:pt idx="1">
                  <c:v>29</c:v>
                </c:pt>
                <c:pt idx="2">
                  <c:v>60</c:v>
                </c:pt>
              </c:numCache>
            </c:numRef>
          </c:val>
          <c:extLst>
            <c:ext xmlns:c16="http://schemas.microsoft.com/office/drawing/2014/chart" uri="{C3380CC4-5D6E-409C-BE32-E72D297353CC}">
              <c16:uniqueId val="{00000011-49A9-462D-A81B-AD70F3FF05D6}"/>
            </c:ext>
          </c:extLst>
        </c:ser>
        <c:dLbls>
          <c:showLegendKey val="0"/>
          <c:showVal val="0"/>
          <c:showCatName val="0"/>
          <c:showSerName val="0"/>
          <c:showPercent val="0"/>
          <c:showBubbleSize val="0"/>
        </c:dLbls>
        <c:gapWidth val="81"/>
        <c:gapDepth val="287"/>
        <c:shape val="box"/>
        <c:axId val="28832512"/>
        <c:axId val="28834048"/>
        <c:axId val="0"/>
      </c:bar3DChart>
      <c:catAx>
        <c:axId val="28832512"/>
        <c:scaling>
          <c:orientation val="minMax"/>
        </c:scaling>
        <c:delete val="1"/>
        <c:axPos val="b"/>
        <c:numFmt formatCode="General" sourceLinked="1"/>
        <c:majorTickMark val="out"/>
        <c:minorTickMark val="none"/>
        <c:tickLblPos val="none"/>
        <c:crossAx val="28834048"/>
        <c:crosses val="autoZero"/>
        <c:auto val="1"/>
        <c:lblAlgn val="ctr"/>
        <c:lblOffset val="100"/>
        <c:noMultiLvlLbl val="0"/>
      </c:catAx>
      <c:valAx>
        <c:axId val="28834048"/>
        <c:scaling>
          <c:orientation val="minMax"/>
        </c:scaling>
        <c:delete val="1"/>
        <c:axPos val="l"/>
        <c:numFmt formatCode="0" sourceLinked="1"/>
        <c:majorTickMark val="out"/>
        <c:minorTickMark val="none"/>
        <c:tickLblPos val="none"/>
        <c:crossAx val="28832512"/>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9DD1-48F2-96A1-FC668A98E115}"/>
              </c:ext>
            </c:extLst>
          </c:dPt>
          <c:dLbls>
            <c:dLbl>
              <c:idx val="0"/>
              <c:layout>
                <c:manualLayout>
                  <c:x val="1.5640943263544999E-2"/>
                  <c:y val="-0.44283519081611505"/>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D1-48F2-96A1-FC668A98E115}"/>
                </c:ext>
              </c:extLst>
            </c:dLbl>
            <c:dLbl>
              <c:idx val="1"/>
              <c:layout>
                <c:manualLayout>
                  <c:x val="6.3708958007247353E-3"/>
                  <c:y val="-0.406012327029926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D1-48F2-96A1-FC668A98E115}"/>
                </c:ext>
              </c:extLst>
            </c:dLbl>
            <c:dLbl>
              <c:idx val="2"/>
              <c:layout>
                <c:manualLayout>
                  <c:x val="1.2631957665928638E-2"/>
                  <c:y val="-0.383548667526004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D1-48F2-96A1-FC668A98E115}"/>
                </c:ext>
              </c:extLst>
            </c:dLbl>
            <c:dLbl>
              <c:idx val="3"/>
              <c:layout>
                <c:manualLayout>
                  <c:x val="1.1182592851087445E-2"/>
                  <c:y val="-0.416748494963226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D1-48F2-96A1-FC668A98E115}"/>
                </c:ext>
              </c:extLst>
            </c:dLbl>
            <c:dLbl>
              <c:idx val="4"/>
              <c:layout>
                <c:manualLayout>
                  <c:x val="1.2851414520763731E-2"/>
                  <c:y val="-0.412888771298274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D1-48F2-96A1-FC668A98E115}"/>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D1-48F2-96A1-FC668A98E115}"/>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D1-48F2-96A1-FC668A98E115}"/>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D1-48F2-96A1-FC668A98E115}"/>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D1-48F2-96A1-FC668A98E115}"/>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D1-48F2-96A1-FC668A98E115}"/>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D1-48F2-96A1-FC668A98E115}"/>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DD1-48F2-96A1-FC668A98E115}"/>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DD1-48F2-96A1-FC668A98E115}"/>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DD1-48F2-96A1-FC668A98E115}"/>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DD1-48F2-96A1-FC668A98E115}"/>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DD1-48F2-96A1-FC668A98E115}"/>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#,##0.00</c:formatCode>
                <c:ptCount val="5"/>
                <c:pt idx="0">
                  <c:v>76.67</c:v>
                </c:pt>
                <c:pt idx="1">
                  <c:v>65.31</c:v>
                </c:pt>
                <c:pt idx="2">
                  <c:v>59.56</c:v>
                </c:pt>
                <c:pt idx="3">
                  <c:v>64.790000000000006</c:v>
                </c:pt>
                <c:pt idx="4">
                  <c:v>77.290000000000006</c:v>
                </c:pt>
              </c:numCache>
            </c:numRef>
          </c:val>
          <c:extLst>
            <c:ext xmlns:c16="http://schemas.microsoft.com/office/drawing/2014/chart" uri="{C3380CC4-5D6E-409C-BE32-E72D297353CC}">
              <c16:uniqueId val="{00000011-9DD1-48F2-96A1-FC668A98E115}"/>
            </c:ext>
          </c:extLst>
        </c:ser>
        <c:dLbls>
          <c:showLegendKey val="0"/>
          <c:showVal val="0"/>
          <c:showCatName val="0"/>
          <c:showSerName val="0"/>
          <c:showPercent val="0"/>
          <c:showBubbleSize val="0"/>
        </c:dLbls>
        <c:gapWidth val="81"/>
        <c:gapDepth val="287"/>
        <c:shape val="box"/>
        <c:axId val="43851136"/>
        <c:axId val="22122880"/>
        <c:axId val="0"/>
      </c:bar3DChart>
      <c:catAx>
        <c:axId val="43851136"/>
        <c:scaling>
          <c:orientation val="minMax"/>
        </c:scaling>
        <c:delete val="1"/>
        <c:axPos val="b"/>
        <c:numFmt formatCode="General" sourceLinked="0"/>
        <c:majorTickMark val="out"/>
        <c:minorTickMark val="none"/>
        <c:tickLblPos val="none"/>
        <c:crossAx val="22122880"/>
        <c:crosses val="autoZero"/>
        <c:auto val="1"/>
        <c:lblAlgn val="ctr"/>
        <c:lblOffset val="100"/>
        <c:noMultiLvlLbl val="0"/>
      </c:catAx>
      <c:valAx>
        <c:axId val="22122880"/>
        <c:scaling>
          <c:orientation val="minMax"/>
        </c:scaling>
        <c:delete val="1"/>
        <c:axPos val="l"/>
        <c:numFmt formatCode="#,##0.00" sourceLinked="1"/>
        <c:majorTickMark val="out"/>
        <c:minorTickMark val="none"/>
        <c:tickLblPos val="none"/>
        <c:crossAx val="4385113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clustered"/>
        <c:varyColors val="0"/>
        <c:ser>
          <c:idx val="0"/>
          <c:order val="0"/>
          <c:tx>
            <c:strRef>
              <c:f>Arkusz1!$B$1</c:f>
              <c:strCache>
                <c:ptCount val="1"/>
                <c:pt idx="0">
                  <c:v>Kolumna1</c:v>
                </c:pt>
              </c:strCache>
            </c:strRef>
          </c:tx>
          <c:spPr>
            <a:solidFill>
              <a:srgbClr val="009999"/>
            </a:solidFill>
            <a:ln>
              <a:noFill/>
            </a:ln>
          </c:spPr>
          <c:invertIfNegative val="0"/>
          <c:dPt>
            <c:idx val="0"/>
            <c:invertIfNegative val="0"/>
            <c:bubble3D val="0"/>
            <c:extLst>
              <c:ext xmlns:c16="http://schemas.microsoft.com/office/drawing/2014/chart" uri="{C3380CC4-5D6E-409C-BE32-E72D297353CC}">
                <c16:uniqueId val="{00000000-33A8-4E9C-BCE7-3946567D3053}"/>
              </c:ext>
            </c:extLst>
          </c:dPt>
          <c:dPt>
            <c:idx val="2"/>
            <c:invertIfNegative val="0"/>
            <c:bubble3D val="0"/>
            <c:spPr>
              <a:solidFill>
                <a:srgbClr val="C00000"/>
              </a:solidFill>
              <a:ln>
                <a:solidFill>
                  <a:srgbClr val="FFFF00"/>
                </a:solidFill>
              </a:ln>
            </c:spPr>
            <c:extLst>
              <c:ext xmlns:c16="http://schemas.microsoft.com/office/drawing/2014/chart" uri="{C3380CC4-5D6E-409C-BE32-E72D297353CC}">
                <c16:uniqueId val="{00000002-33A8-4E9C-BCE7-3946567D3053}"/>
              </c:ext>
            </c:extLst>
          </c:dPt>
          <c:dLbls>
            <c:dLbl>
              <c:idx val="0"/>
              <c:layout>
                <c:manualLayout>
                  <c:x val="2.2325548305791004E-2"/>
                  <c:y val="-3.9993319016941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A8-4E9C-BCE7-3946567D3053}"/>
                </c:ext>
              </c:extLst>
            </c:dLbl>
            <c:dLbl>
              <c:idx val="1"/>
              <c:layout>
                <c:manualLayout>
                  <c:x val="1.6662262604088325E-2"/>
                  <c:y val="-4.80897160582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A8-4E9C-BCE7-3946567D3053}"/>
                </c:ext>
              </c:extLst>
            </c:dLbl>
            <c:dLbl>
              <c:idx val="2"/>
              <c:layout>
                <c:manualLayout>
                  <c:x val="1.8615294970560456E-2"/>
                  <c:y val="-5.5993796230016706E-2"/>
                </c:manualLayout>
              </c:layout>
              <c:tx>
                <c:rich>
                  <a:bodyPr/>
                  <a:lstStyle/>
                  <a:p>
                    <a:pPr>
                      <a:defRPr sz="1400" b="1" i="1">
                        <a:solidFill>
                          <a:schemeClr val="accent2">
                            <a:lumMod val="50000"/>
                          </a:schemeClr>
                        </a:solidFill>
                      </a:defRPr>
                    </a:pPr>
                    <a:r>
                      <a:rPr lang="pl-PL" dirty="0">
                        <a:solidFill>
                          <a:schemeClr val="accent2">
                            <a:lumMod val="50000"/>
                          </a:schemeClr>
                        </a:solidFill>
                      </a:rPr>
                      <a:t>76,67</a:t>
                    </a:r>
                    <a:endParaRPr lang="en-US" dirty="0"/>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A8-4E9C-BCE7-3946567D3053}"/>
                </c:ext>
              </c:extLst>
            </c:dLbl>
            <c:dLbl>
              <c:idx val="3"/>
              <c:layout>
                <c:manualLayout>
                  <c:x val="9.8426220925833651E-3"/>
                  <c:y val="-0.39126628016608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A8-4E9C-BCE7-3946567D3053}"/>
                </c:ext>
              </c:extLst>
            </c:dLbl>
            <c:dLbl>
              <c:idx val="4"/>
              <c:layout>
                <c:manualLayout>
                  <c:x val="6.1516993560866125E-3"/>
                  <c:y val="-0.393820976611259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A8-4E9C-BCE7-3946567D3053}"/>
                </c:ext>
              </c:extLst>
            </c:dLbl>
            <c:dLbl>
              <c:idx val="5"/>
              <c:layout>
                <c:manualLayout>
                  <c:x val="-1.2303398712173225E-3"/>
                  <c:y val="-0.286969327057783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A8-4E9C-BCE7-3946567D3053}"/>
                </c:ext>
              </c:extLst>
            </c:dLbl>
            <c:dLbl>
              <c:idx val="6"/>
              <c:layout>
                <c:manualLayout>
                  <c:x val="9.8427189697385797E-3"/>
                  <c:y val="-0.326553353383298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A8-4E9C-BCE7-3946567D3053}"/>
                </c:ext>
              </c:extLst>
            </c:dLbl>
            <c:dLbl>
              <c:idx val="7"/>
              <c:layout>
                <c:manualLayout>
                  <c:x val="3.6910196136519676E-3"/>
                  <c:y val="-0.319113942152585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3A8-4E9C-BCE7-3946567D3053}"/>
                </c:ext>
              </c:extLst>
            </c:dLbl>
            <c:dLbl>
              <c:idx val="8"/>
              <c:layout>
                <c:manualLayout>
                  <c:x val="6.1516993560866125E-3"/>
                  <c:y val="-0.307068316851202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A8-4E9C-BCE7-3946567D3053}"/>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A8-4E9C-BCE7-3946567D3053}"/>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A8-4E9C-BCE7-3946567D3053}"/>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3A8-4E9C-BCE7-3946567D3053}"/>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3A8-4E9C-BCE7-3946567D3053}"/>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3A8-4E9C-BCE7-3946567D3053}"/>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3A8-4E9C-BCE7-3946567D3053}"/>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3A8-4E9C-BCE7-3946567D3053}"/>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1">
                  <c:v>2016</c:v>
                </c:pt>
                <c:pt idx="2">
                  <c:v>2017</c:v>
                </c:pt>
              </c:numCache>
            </c:numRef>
          </c:cat>
          <c:val>
            <c:numRef>
              <c:f>Arkusz1!$B$2:$B$4</c:f>
              <c:numCache>
                <c:formatCode>0.00</c:formatCode>
                <c:ptCount val="3"/>
                <c:pt idx="1">
                  <c:v>41.38</c:v>
                </c:pt>
                <c:pt idx="2">
                  <c:v>48.39</c:v>
                </c:pt>
              </c:numCache>
            </c:numRef>
          </c:val>
          <c:extLst>
            <c:ext xmlns:c16="http://schemas.microsoft.com/office/drawing/2014/chart" uri="{C3380CC4-5D6E-409C-BE32-E72D297353CC}">
              <c16:uniqueId val="{00000011-33A8-4E9C-BCE7-3946567D3053}"/>
            </c:ext>
          </c:extLst>
        </c:ser>
        <c:dLbls>
          <c:showLegendKey val="0"/>
          <c:showVal val="0"/>
          <c:showCatName val="0"/>
          <c:showSerName val="0"/>
          <c:showPercent val="0"/>
          <c:showBubbleSize val="0"/>
        </c:dLbls>
        <c:gapWidth val="81"/>
        <c:gapDepth val="287"/>
        <c:shape val="box"/>
        <c:axId val="107353984"/>
        <c:axId val="105206528"/>
        <c:axId val="0"/>
      </c:bar3DChart>
      <c:catAx>
        <c:axId val="107353984"/>
        <c:scaling>
          <c:orientation val="minMax"/>
        </c:scaling>
        <c:delete val="1"/>
        <c:axPos val="b"/>
        <c:numFmt formatCode="General" sourceLinked="1"/>
        <c:majorTickMark val="out"/>
        <c:minorTickMark val="none"/>
        <c:tickLblPos val="none"/>
        <c:crossAx val="105206528"/>
        <c:crosses val="autoZero"/>
        <c:auto val="1"/>
        <c:lblAlgn val="ctr"/>
        <c:lblOffset val="100"/>
        <c:noMultiLvlLbl val="0"/>
      </c:catAx>
      <c:valAx>
        <c:axId val="105206528"/>
        <c:scaling>
          <c:orientation val="minMax"/>
        </c:scaling>
        <c:delete val="1"/>
        <c:axPos val="l"/>
        <c:numFmt formatCode="0.00" sourceLinked="1"/>
        <c:majorTickMark val="out"/>
        <c:minorTickMark val="none"/>
        <c:tickLblPos val="none"/>
        <c:crossAx val="107353984"/>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0"/>
      <c:depthPercent val="100"/>
      <c:rAngAx val="1"/>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3.6945265666707243E-2"/>
          <c:y val="5.3642605295413232E-2"/>
          <c:w val="0.76180313456145965"/>
          <c:h val="0.93022362954774906"/>
        </c:manualLayout>
      </c:layout>
      <c:bar3DChart>
        <c:barDir val="col"/>
        <c:grouping val="stacked"/>
        <c:varyColors val="0"/>
        <c:ser>
          <c:idx val="0"/>
          <c:order val="0"/>
          <c:tx>
            <c:strRef>
              <c:f>Arkusz1!$B$1</c:f>
              <c:strCache>
                <c:ptCount val="1"/>
                <c:pt idx="0">
                  <c:v>przestępczość kryminalna</c:v>
                </c:pt>
              </c:strCache>
            </c:strRef>
          </c:tx>
          <c:spPr>
            <a:solidFill>
              <a:srgbClr val="FFFF99"/>
            </a:solidFill>
            <a:ln>
              <a:noFill/>
            </a:ln>
          </c:spPr>
          <c:invertIfNegative val="0"/>
          <c:dPt>
            <c:idx val="0"/>
            <c:invertIfNegative val="0"/>
            <c:bubble3D val="0"/>
            <c:spPr>
              <a:solidFill>
                <a:srgbClr val="C00000"/>
              </a:solidFill>
              <a:ln>
                <a:solidFill>
                  <a:srgbClr val="FFFF00"/>
                </a:solidFill>
              </a:ln>
            </c:spPr>
            <c:extLst>
              <c:ext xmlns:c16="http://schemas.microsoft.com/office/drawing/2014/chart" uri="{C3380CC4-5D6E-409C-BE32-E72D297353CC}">
                <c16:uniqueId val="{00000001-D172-4092-9CAB-0789F289C440}"/>
              </c:ext>
            </c:extLst>
          </c:dPt>
          <c:dLbls>
            <c:dLbl>
              <c:idx val="0"/>
              <c:layout>
                <c:manualLayout>
                  <c:x val="1.0281131616610985E-2"/>
                  <c:y val="-0.16475366141983716"/>
                </c:manualLayout>
              </c:layout>
              <c:spPr/>
              <c:txPr>
                <a:bodyPr/>
                <a:lstStyle/>
                <a:p>
                  <a:pPr>
                    <a:defRPr sz="14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72-4092-9CAB-0789F289C440}"/>
                </c:ext>
              </c:extLst>
            </c:dLbl>
            <c:dLbl>
              <c:idx val="1"/>
              <c:layout>
                <c:manualLayout>
                  <c:x val="9.0508016241917424E-3"/>
                  <c:y val="-0.15110399774782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72-4092-9CAB-0789F289C440}"/>
                </c:ext>
              </c:extLst>
            </c:dLbl>
            <c:dLbl>
              <c:idx val="2"/>
              <c:layout>
                <c:manualLayout>
                  <c:x val="1.129211026229842E-2"/>
                  <c:y val="-0.16174528221964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72-4092-9CAB-0789F289C440}"/>
                </c:ext>
              </c:extLst>
            </c:dLbl>
            <c:dLbl>
              <c:idx val="3"/>
              <c:layout>
                <c:manualLayout>
                  <c:x val="1.1182592851087445E-2"/>
                  <c:y val="-0.145287954362097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72-4092-9CAB-0789F289C440}"/>
                </c:ext>
              </c:extLst>
            </c:dLbl>
            <c:dLbl>
              <c:idx val="4"/>
              <c:layout>
                <c:manualLayout>
                  <c:x val="1.2851414520763731E-2"/>
                  <c:y val="-0.43275173768372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72-4092-9CAB-0789F289C440}"/>
                </c:ext>
              </c:extLst>
            </c:dLbl>
            <c:dLbl>
              <c:idx val="5"/>
              <c:layout>
                <c:manualLayout>
                  <c:x val="8.1493403897152806E-3"/>
                  <c:y val="-0.298138433406277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72-4092-9CAB-0789F289C440}"/>
                </c:ext>
              </c:extLst>
            </c:dLbl>
            <c:dLbl>
              <c:idx val="6"/>
              <c:layout>
                <c:manualLayout>
                  <c:x val="4.4829338005232143E-3"/>
                  <c:y val="-0.24400741863547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72-4092-9CAB-0789F289C440}"/>
                </c:ext>
              </c:extLst>
            </c:dLbl>
            <c:dLbl>
              <c:idx val="7"/>
              <c:layout>
                <c:manualLayout>
                  <c:x val="9.0508016241917424E-3"/>
                  <c:y val="-0.19175113423533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72-4092-9CAB-0789F289C440}"/>
                </c:ext>
              </c:extLst>
            </c:dLbl>
            <c:dLbl>
              <c:idx val="8"/>
              <c:layout>
                <c:manualLayout>
                  <c:x val="1.0171508697296725E-2"/>
                  <c:y val="-0.39848082194101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72-4092-9CAB-0789F289C440}"/>
                </c:ext>
              </c:extLst>
            </c:dLbl>
            <c:dLbl>
              <c:idx val="9"/>
              <c:layout>
                <c:manualLayout>
                  <c:x val="3.691019613651968E-3"/>
                  <c:y val="-0.28443152840879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172-4092-9CAB-0789F289C440}"/>
                </c:ext>
              </c:extLst>
            </c:dLbl>
            <c:dLbl>
              <c:idx val="10"/>
              <c:layout>
                <c:manualLayout>
                  <c:x val="3.6910196136519715E-3"/>
                  <c:y val="-0.31933961437192437"/>
                </c:manualLayout>
              </c:layout>
              <c:spPr>
                <a:noFill/>
                <a:ln>
                  <a:noFill/>
                </a:ln>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72-4092-9CAB-0789F289C440}"/>
                </c:ext>
              </c:extLst>
            </c:dLbl>
            <c:dLbl>
              <c:idx val="11"/>
              <c:layout>
                <c:manualLayout>
                  <c:x val="6.1516993560866134E-3"/>
                  <c:y val="-0.307518108631031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72-4092-9CAB-0789F289C440}"/>
                </c:ext>
              </c:extLst>
            </c:dLbl>
            <c:dLbl>
              <c:idx val="12"/>
              <c:layout>
                <c:manualLayout>
                  <c:x val="4.9213594848693115E-3"/>
                  <c:y val="-0.32829822126383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72-4092-9CAB-0789F289C440}"/>
                </c:ext>
              </c:extLst>
            </c:dLbl>
            <c:dLbl>
              <c:idx val="13"/>
              <c:layout>
                <c:manualLayout>
                  <c:x val="3.6910196136519715E-3"/>
                  <c:y val="-0.3064515697693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72-4092-9CAB-0789F289C440}"/>
                </c:ext>
              </c:extLst>
            </c:dLbl>
            <c:dLbl>
              <c:idx val="14"/>
              <c:layout>
                <c:manualLayout>
                  <c:x val="4.9213594848693115E-3"/>
                  <c:y val="-0.32120211554935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72-4092-9CAB-0789F289C440}"/>
                </c:ext>
              </c:extLst>
            </c:dLbl>
            <c:dLbl>
              <c:idx val="15"/>
              <c:layout>
                <c:manualLayout>
                  <c:x val="5.3211715044373126E-3"/>
                  <c:y val="-0.28881456316651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172-4092-9CAB-0789F289C440}"/>
                </c:ext>
              </c:extLst>
            </c:dLbl>
            <c:spPr>
              <a:noFill/>
              <a:ln>
                <a:noFill/>
              </a:ln>
              <a:effectLst/>
            </c:spPr>
            <c:txPr>
              <a:bodyPr/>
              <a:lstStyle/>
              <a:p>
                <a:pPr>
                  <a:defRPr sz="1200" b="1" i="1">
                    <a:solidFill>
                      <a:schemeClr val="accent2">
                        <a:lumMod val="50000"/>
                      </a:schemeClr>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Arkusz1!$A$2:$A$6</c:f>
              <c:strCache>
                <c:ptCount val="5"/>
                <c:pt idx="0">
                  <c:v>PP Podkowa Leśna</c:v>
                </c:pt>
                <c:pt idx="1">
                  <c:v>PP Żabia Wola</c:v>
                </c:pt>
                <c:pt idx="2">
                  <c:v>KP Jaktorów</c:v>
                </c:pt>
                <c:pt idx="3">
                  <c:v>KP Milanówek</c:v>
                </c:pt>
                <c:pt idx="4">
                  <c:v>KPP Grodzisk Mazowiecki</c:v>
                </c:pt>
              </c:strCache>
            </c:strRef>
          </c:cat>
          <c:val>
            <c:numRef>
              <c:f>Arkusz1!$B$2:$B$6</c:f>
              <c:numCache>
                <c:formatCode>#,##0</c:formatCode>
                <c:ptCount val="5"/>
                <c:pt idx="0">
                  <c:v>0.01</c:v>
                </c:pt>
                <c:pt idx="1">
                  <c:v>0.01</c:v>
                </c:pt>
                <c:pt idx="2">
                  <c:v>0.01</c:v>
                </c:pt>
                <c:pt idx="3">
                  <c:v>0.01</c:v>
                </c:pt>
                <c:pt idx="4">
                  <c:v>3</c:v>
                </c:pt>
              </c:numCache>
            </c:numRef>
          </c:val>
          <c:extLst>
            <c:ext xmlns:c16="http://schemas.microsoft.com/office/drawing/2014/chart" uri="{C3380CC4-5D6E-409C-BE32-E72D297353CC}">
              <c16:uniqueId val="{00000011-D172-4092-9CAB-0789F289C440}"/>
            </c:ext>
          </c:extLst>
        </c:ser>
        <c:dLbls>
          <c:showLegendKey val="0"/>
          <c:showVal val="0"/>
          <c:showCatName val="0"/>
          <c:showSerName val="0"/>
          <c:showPercent val="0"/>
          <c:showBubbleSize val="0"/>
        </c:dLbls>
        <c:gapWidth val="81"/>
        <c:gapDepth val="287"/>
        <c:shape val="box"/>
        <c:axId val="28578560"/>
        <c:axId val="28580096"/>
        <c:axId val="0"/>
      </c:bar3DChart>
      <c:catAx>
        <c:axId val="28578560"/>
        <c:scaling>
          <c:orientation val="minMax"/>
        </c:scaling>
        <c:delete val="1"/>
        <c:axPos val="b"/>
        <c:numFmt formatCode="General" sourceLinked="0"/>
        <c:majorTickMark val="out"/>
        <c:minorTickMark val="none"/>
        <c:tickLblPos val="none"/>
        <c:crossAx val="28580096"/>
        <c:crosses val="autoZero"/>
        <c:auto val="1"/>
        <c:lblAlgn val="ctr"/>
        <c:lblOffset val="100"/>
        <c:noMultiLvlLbl val="0"/>
      </c:catAx>
      <c:valAx>
        <c:axId val="28580096"/>
        <c:scaling>
          <c:orientation val="minMax"/>
        </c:scaling>
        <c:delete val="1"/>
        <c:axPos val="l"/>
        <c:numFmt formatCode="#,##0" sourceLinked="1"/>
        <c:majorTickMark val="out"/>
        <c:minorTickMark val="none"/>
        <c:tickLblPos val="none"/>
        <c:crossAx val="28578560"/>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815E29-BF8F-4D22-B972-57C543FBFE18}" type="doc">
      <dgm:prSet loTypeId="urn:microsoft.com/office/officeart/2005/8/layout/hProcess3" loCatId="process" qsTypeId="urn:microsoft.com/office/officeart/2005/8/quickstyle/simple1" qsCatId="simple" csTypeId="urn:microsoft.com/office/officeart/2005/8/colors/accent1_2" csCatId="accent1"/>
      <dgm:spPr/>
      <dgm:t>
        <a:bodyPr/>
        <a:lstStyle/>
        <a:p>
          <a:endParaRPr lang="pl-PL"/>
        </a:p>
      </dgm:t>
    </dgm:pt>
    <dgm:pt modelId="{FFA83352-0E2B-4A2E-8007-992B21C3F68F}">
      <dgm:prSet/>
      <dgm:spPr/>
      <dgm:t>
        <a:bodyPr/>
        <a:lstStyle/>
        <a:p>
          <a:pPr rtl="0"/>
          <a:r>
            <a:rPr lang="pl-PL" b="1"/>
            <a:t>+19</a:t>
          </a:r>
          <a:endParaRPr lang="pl-PL"/>
        </a:p>
      </dgm:t>
    </dgm:pt>
    <dgm:pt modelId="{61A06006-5DF6-4116-A60D-733069A24CCC}" type="parTrans" cxnId="{3C23DB9E-A9C2-4AAC-99E5-646E2F4C4132}">
      <dgm:prSet/>
      <dgm:spPr/>
      <dgm:t>
        <a:bodyPr/>
        <a:lstStyle/>
        <a:p>
          <a:endParaRPr lang="pl-PL"/>
        </a:p>
      </dgm:t>
    </dgm:pt>
    <dgm:pt modelId="{35D2852D-112A-48D7-B308-BC1452534BA9}" type="sibTrans" cxnId="{3C23DB9E-A9C2-4AAC-99E5-646E2F4C4132}">
      <dgm:prSet/>
      <dgm:spPr/>
      <dgm:t>
        <a:bodyPr/>
        <a:lstStyle/>
        <a:p>
          <a:endParaRPr lang="pl-PL"/>
        </a:p>
      </dgm:t>
    </dgm:pt>
    <dgm:pt modelId="{61FDA94D-6C36-4EE8-BF1C-20674D750F04}" type="pres">
      <dgm:prSet presAssocID="{A7815E29-BF8F-4D22-B972-57C543FBFE18}" presName="Name0" presStyleCnt="0">
        <dgm:presLayoutVars>
          <dgm:dir/>
          <dgm:animLvl val="lvl"/>
          <dgm:resizeHandles val="exact"/>
        </dgm:presLayoutVars>
      </dgm:prSet>
      <dgm:spPr/>
    </dgm:pt>
    <dgm:pt modelId="{E62DCEFB-6DEA-47E5-852A-383308DC21F0}" type="pres">
      <dgm:prSet presAssocID="{A7815E29-BF8F-4D22-B972-57C543FBFE18}" presName="dummy" presStyleCnt="0"/>
      <dgm:spPr/>
    </dgm:pt>
    <dgm:pt modelId="{6967D05D-D62A-410D-A948-C54FFFF74046}" type="pres">
      <dgm:prSet presAssocID="{A7815E29-BF8F-4D22-B972-57C543FBFE18}" presName="linH" presStyleCnt="0"/>
      <dgm:spPr/>
    </dgm:pt>
    <dgm:pt modelId="{7C0619F5-E2DE-436E-B6A9-1EE7E0366A0F}" type="pres">
      <dgm:prSet presAssocID="{A7815E29-BF8F-4D22-B972-57C543FBFE18}" presName="padding1" presStyleCnt="0"/>
      <dgm:spPr/>
    </dgm:pt>
    <dgm:pt modelId="{EDAD8B9B-8703-4CA8-BE5B-D82EABDC6632}" type="pres">
      <dgm:prSet presAssocID="{FFA83352-0E2B-4A2E-8007-992B21C3F68F}" presName="linV" presStyleCnt="0"/>
      <dgm:spPr/>
    </dgm:pt>
    <dgm:pt modelId="{7F9CCB91-44EF-4E63-BC26-6B631225014A}" type="pres">
      <dgm:prSet presAssocID="{FFA83352-0E2B-4A2E-8007-992B21C3F68F}" presName="spVertical1" presStyleCnt="0"/>
      <dgm:spPr/>
    </dgm:pt>
    <dgm:pt modelId="{7916F493-7498-4647-B193-D7D958AF14AC}" type="pres">
      <dgm:prSet presAssocID="{FFA83352-0E2B-4A2E-8007-992B21C3F68F}" presName="parTx" presStyleLbl="revTx" presStyleIdx="0" presStyleCnt="1">
        <dgm:presLayoutVars>
          <dgm:chMax val="0"/>
          <dgm:chPref val="0"/>
          <dgm:bulletEnabled val="1"/>
        </dgm:presLayoutVars>
      </dgm:prSet>
      <dgm:spPr/>
    </dgm:pt>
    <dgm:pt modelId="{E1BE33D0-E083-41ED-BA8E-5F76C78F7EA5}" type="pres">
      <dgm:prSet presAssocID="{FFA83352-0E2B-4A2E-8007-992B21C3F68F}" presName="spVertical2" presStyleCnt="0"/>
      <dgm:spPr/>
    </dgm:pt>
    <dgm:pt modelId="{5689781D-C9FC-4C2D-9B94-669F8267097A}" type="pres">
      <dgm:prSet presAssocID="{FFA83352-0E2B-4A2E-8007-992B21C3F68F}" presName="spVertical3" presStyleCnt="0"/>
      <dgm:spPr/>
    </dgm:pt>
    <dgm:pt modelId="{F582A032-EF1D-44C0-8D44-978E6DFE5DE5}" type="pres">
      <dgm:prSet presAssocID="{A7815E29-BF8F-4D22-B972-57C543FBFE18}" presName="padding2" presStyleCnt="0"/>
      <dgm:spPr/>
    </dgm:pt>
    <dgm:pt modelId="{22945C54-598C-4DEA-9FD9-AE9B36751031}" type="pres">
      <dgm:prSet presAssocID="{A7815E29-BF8F-4D22-B972-57C543FBFE18}" presName="negArrow" presStyleCnt="0"/>
      <dgm:spPr/>
    </dgm:pt>
    <dgm:pt modelId="{108C467D-24F4-43D8-91C8-BB1F5E8293BD}" type="pres">
      <dgm:prSet presAssocID="{A7815E29-BF8F-4D22-B972-57C543FBFE18}" presName="backgroundArrow" presStyleLbl="node1" presStyleIdx="0" presStyleCnt="1" custAng="20816788" custLinFactNeighborX="-8235" custLinFactNeighborY="-2189"/>
      <dgm:spPr/>
    </dgm:pt>
  </dgm:ptLst>
  <dgm:cxnLst>
    <dgm:cxn modelId="{9B58CA47-7472-46A9-AD5E-C5E2A3E5B3CB}" type="presOf" srcId="{A7815E29-BF8F-4D22-B972-57C543FBFE18}" destId="{61FDA94D-6C36-4EE8-BF1C-20674D750F04}" srcOrd="0" destOrd="0" presId="urn:microsoft.com/office/officeart/2005/8/layout/hProcess3"/>
    <dgm:cxn modelId="{7AFE8B94-43C1-492A-9BA7-275D41E64329}" type="presOf" srcId="{FFA83352-0E2B-4A2E-8007-992B21C3F68F}" destId="{7916F493-7498-4647-B193-D7D958AF14AC}" srcOrd="0" destOrd="0" presId="urn:microsoft.com/office/officeart/2005/8/layout/hProcess3"/>
    <dgm:cxn modelId="{3C23DB9E-A9C2-4AAC-99E5-646E2F4C4132}" srcId="{A7815E29-BF8F-4D22-B972-57C543FBFE18}" destId="{FFA83352-0E2B-4A2E-8007-992B21C3F68F}" srcOrd="0" destOrd="0" parTransId="{61A06006-5DF6-4116-A60D-733069A24CCC}" sibTransId="{35D2852D-112A-48D7-B308-BC1452534BA9}"/>
    <dgm:cxn modelId="{BA0B7A16-BA66-4068-9440-0B19D28FE684}" type="presParOf" srcId="{61FDA94D-6C36-4EE8-BF1C-20674D750F04}" destId="{E62DCEFB-6DEA-47E5-852A-383308DC21F0}" srcOrd="0" destOrd="0" presId="urn:microsoft.com/office/officeart/2005/8/layout/hProcess3"/>
    <dgm:cxn modelId="{467F497C-48CC-4EE1-8A7C-372CBBEC705F}" type="presParOf" srcId="{61FDA94D-6C36-4EE8-BF1C-20674D750F04}" destId="{6967D05D-D62A-410D-A948-C54FFFF74046}" srcOrd="1" destOrd="0" presId="urn:microsoft.com/office/officeart/2005/8/layout/hProcess3"/>
    <dgm:cxn modelId="{A597A5F8-0B27-4B2B-BA92-D3112FC908B1}" type="presParOf" srcId="{6967D05D-D62A-410D-A948-C54FFFF74046}" destId="{7C0619F5-E2DE-436E-B6A9-1EE7E0366A0F}" srcOrd="0" destOrd="0" presId="urn:microsoft.com/office/officeart/2005/8/layout/hProcess3"/>
    <dgm:cxn modelId="{D065B0F3-9997-4AD7-89EC-458C85ABB3E7}" type="presParOf" srcId="{6967D05D-D62A-410D-A948-C54FFFF74046}" destId="{EDAD8B9B-8703-4CA8-BE5B-D82EABDC6632}" srcOrd="1" destOrd="0" presId="urn:microsoft.com/office/officeart/2005/8/layout/hProcess3"/>
    <dgm:cxn modelId="{41082098-31B5-4B2A-989A-B43FF8A109C0}" type="presParOf" srcId="{EDAD8B9B-8703-4CA8-BE5B-D82EABDC6632}" destId="{7F9CCB91-44EF-4E63-BC26-6B631225014A}" srcOrd="0" destOrd="0" presId="urn:microsoft.com/office/officeart/2005/8/layout/hProcess3"/>
    <dgm:cxn modelId="{73DB9B35-A09C-42EE-90A4-08A0FD97B5D3}" type="presParOf" srcId="{EDAD8B9B-8703-4CA8-BE5B-D82EABDC6632}" destId="{7916F493-7498-4647-B193-D7D958AF14AC}" srcOrd="1" destOrd="0" presId="urn:microsoft.com/office/officeart/2005/8/layout/hProcess3"/>
    <dgm:cxn modelId="{A43F61E7-928D-4DD1-96FD-6F0B1DC4D563}" type="presParOf" srcId="{EDAD8B9B-8703-4CA8-BE5B-D82EABDC6632}" destId="{E1BE33D0-E083-41ED-BA8E-5F76C78F7EA5}" srcOrd="2" destOrd="0" presId="urn:microsoft.com/office/officeart/2005/8/layout/hProcess3"/>
    <dgm:cxn modelId="{77DD5979-2367-4B8C-A2D8-23A6402FEBB6}" type="presParOf" srcId="{EDAD8B9B-8703-4CA8-BE5B-D82EABDC6632}" destId="{5689781D-C9FC-4C2D-9B94-669F8267097A}" srcOrd="3" destOrd="0" presId="urn:microsoft.com/office/officeart/2005/8/layout/hProcess3"/>
    <dgm:cxn modelId="{4C871C2C-4811-4235-BE91-20B2E8E9C27A}" type="presParOf" srcId="{6967D05D-D62A-410D-A948-C54FFFF74046}" destId="{F582A032-EF1D-44C0-8D44-978E6DFE5DE5}" srcOrd="2" destOrd="0" presId="urn:microsoft.com/office/officeart/2005/8/layout/hProcess3"/>
    <dgm:cxn modelId="{4B49CEA2-5990-4B23-9761-B6E52F26EA8E}" type="presParOf" srcId="{6967D05D-D62A-410D-A948-C54FFFF74046}" destId="{22945C54-598C-4DEA-9FD9-AE9B36751031}" srcOrd="3" destOrd="0" presId="urn:microsoft.com/office/officeart/2005/8/layout/hProcess3"/>
    <dgm:cxn modelId="{9FDA0277-9E08-449B-9018-FFF4AD1568D5}" type="presParOf" srcId="{6967D05D-D62A-410D-A948-C54FFFF74046}" destId="{108C467D-24F4-43D8-91C8-BB1F5E8293BD}"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383247-BDD5-4F66-AF78-DD1372F409D9}" type="doc">
      <dgm:prSet loTypeId="urn:microsoft.com/office/officeart/2005/8/layout/hProcess3" loCatId="process" qsTypeId="urn:microsoft.com/office/officeart/2005/8/quickstyle/simple1" qsCatId="simple" csTypeId="urn:microsoft.com/office/officeart/2005/8/colors/accent1_2" csCatId="accent1"/>
      <dgm:spPr/>
      <dgm:t>
        <a:bodyPr/>
        <a:lstStyle/>
        <a:p>
          <a:endParaRPr lang="pl-PL"/>
        </a:p>
      </dgm:t>
    </dgm:pt>
    <dgm:pt modelId="{22C9621F-1F93-439B-8DCF-B18F0F7AFC3F}">
      <dgm:prSet/>
      <dgm:spPr/>
      <dgm:t>
        <a:bodyPr/>
        <a:lstStyle/>
        <a:p>
          <a:pPr rtl="0"/>
          <a:r>
            <a:rPr lang="pl-PL" b="1"/>
            <a:t>+0,1</a:t>
          </a:r>
          <a:endParaRPr lang="pl-PL"/>
        </a:p>
      </dgm:t>
    </dgm:pt>
    <dgm:pt modelId="{76A43192-B7A6-42CF-808C-E747C688D243}" type="parTrans" cxnId="{CA987F52-DA5F-414F-9D87-BF0FDDADCB22}">
      <dgm:prSet/>
      <dgm:spPr/>
      <dgm:t>
        <a:bodyPr/>
        <a:lstStyle/>
        <a:p>
          <a:endParaRPr lang="pl-PL"/>
        </a:p>
      </dgm:t>
    </dgm:pt>
    <dgm:pt modelId="{7F8FDF83-EBFC-4C38-A0C5-480113774678}" type="sibTrans" cxnId="{CA987F52-DA5F-414F-9D87-BF0FDDADCB22}">
      <dgm:prSet/>
      <dgm:spPr/>
      <dgm:t>
        <a:bodyPr/>
        <a:lstStyle/>
        <a:p>
          <a:endParaRPr lang="pl-PL"/>
        </a:p>
      </dgm:t>
    </dgm:pt>
    <dgm:pt modelId="{2B072DD0-1C24-462E-A836-E5360A340449}" type="pres">
      <dgm:prSet presAssocID="{A6383247-BDD5-4F66-AF78-DD1372F409D9}" presName="Name0" presStyleCnt="0">
        <dgm:presLayoutVars>
          <dgm:dir/>
          <dgm:animLvl val="lvl"/>
          <dgm:resizeHandles val="exact"/>
        </dgm:presLayoutVars>
      </dgm:prSet>
      <dgm:spPr/>
    </dgm:pt>
    <dgm:pt modelId="{BB40BA01-F3DB-4187-A4B2-6FBCF47EF7BB}" type="pres">
      <dgm:prSet presAssocID="{A6383247-BDD5-4F66-AF78-DD1372F409D9}" presName="dummy" presStyleCnt="0"/>
      <dgm:spPr/>
    </dgm:pt>
    <dgm:pt modelId="{8E32E7E2-48FB-47C7-AD18-E96D72870A3E}" type="pres">
      <dgm:prSet presAssocID="{A6383247-BDD5-4F66-AF78-DD1372F409D9}" presName="linH" presStyleCnt="0"/>
      <dgm:spPr/>
    </dgm:pt>
    <dgm:pt modelId="{2A36F530-3055-4C28-ADEC-C4DF78E7F11E}" type="pres">
      <dgm:prSet presAssocID="{A6383247-BDD5-4F66-AF78-DD1372F409D9}" presName="padding1" presStyleCnt="0"/>
      <dgm:spPr/>
    </dgm:pt>
    <dgm:pt modelId="{EA046336-61EF-4402-8A4D-56F16909B0B9}" type="pres">
      <dgm:prSet presAssocID="{22C9621F-1F93-439B-8DCF-B18F0F7AFC3F}" presName="linV" presStyleCnt="0"/>
      <dgm:spPr/>
    </dgm:pt>
    <dgm:pt modelId="{F2107A33-1791-4386-B2E6-13969EAE9346}" type="pres">
      <dgm:prSet presAssocID="{22C9621F-1F93-439B-8DCF-B18F0F7AFC3F}" presName="spVertical1" presStyleCnt="0"/>
      <dgm:spPr/>
    </dgm:pt>
    <dgm:pt modelId="{8F599082-FD87-4FBD-854E-92627AB0C3DB}" type="pres">
      <dgm:prSet presAssocID="{22C9621F-1F93-439B-8DCF-B18F0F7AFC3F}" presName="parTx" presStyleLbl="revTx" presStyleIdx="0" presStyleCnt="1">
        <dgm:presLayoutVars>
          <dgm:chMax val="0"/>
          <dgm:chPref val="0"/>
          <dgm:bulletEnabled val="1"/>
        </dgm:presLayoutVars>
      </dgm:prSet>
      <dgm:spPr/>
    </dgm:pt>
    <dgm:pt modelId="{26AC8923-F381-421F-AB9F-A8901A513A18}" type="pres">
      <dgm:prSet presAssocID="{22C9621F-1F93-439B-8DCF-B18F0F7AFC3F}" presName="spVertical2" presStyleCnt="0"/>
      <dgm:spPr/>
    </dgm:pt>
    <dgm:pt modelId="{3AAFBB4C-CB0C-4C58-93A5-F7323373D340}" type="pres">
      <dgm:prSet presAssocID="{22C9621F-1F93-439B-8DCF-B18F0F7AFC3F}" presName="spVertical3" presStyleCnt="0"/>
      <dgm:spPr/>
    </dgm:pt>
    <dgm:pt modelId="{71997133-542D-4A4D-9F2F-959962EC3A9B}" type="pres">
      <dgm:prSet presAssocID="{A6383247-BDD5-4F66-AF78-DD1372F409D9}" presName="padding2" presStyleCnt="0"/>
      <dgm:spPr/>
    </dgm:pt>
    <dgm:pt modelId="{C33ED4D8-A3D9-4856-9E1E-F969D912564D}" type="pres">
      <dgm:prSet presAssocID="{A6383247-BDD5-4F66-AF78-DD1372F409D9}" presName="negArrow" presStyleCnt="0"/>
      <dgm:spPr/>
    </dgm:pt>
    <dgm:pt modelId="{A418AA47-9339-4399-9773-2A5F03167FC9}" type="pres">
      <dgm:prSet presAssocID="{A6383247-BDD5-4F66-AF78-DD1372F409D9}" presName="backgroundArrow" presStyleLbl="node1" presStyleIdx="0" presStyleCnt="1"/>
      <dgm:spPr/>
    </dgm:pt>
  </dgm:ptLst>
  <dgm:cxnLst>
    <dgm:cxn modelId="{CA987F52-DA5F-414F-9D87-BF0FDDADCB22}" srcId="{A6383247-BDD5-4F66-AF78-DD1372F409D9}" destId="{22C9621F-1F93-439B-8DCF-B18F0F7AFC3F}" srcOrd="0" destOrd="0" parTransId="{76A43192-B7A6-42CF-808C-E747C688D243}" sibTransId="{7F8FDF83-EBFC-4C38-A0C5-480113774678}"/>
    <dgm:cxn modelId="{5408875A-C788-41F5-8D3D-4F48ACEF79D4}" type="presOf" srcId="{22C9621F-1F93-439B-8DCF-B18F0F7AFC3F}" destId="{8F599082-FD87-4FBD-854E-92627AB0C3DB}" srcOrd="0" destOrd="0" presId="urn:microsoft.com/office/officeart/2005/8/layout/hProcess3"/>
    <dgm:cxn modelId="{D727C8D0-FA68-46C2-BDFD-D7AAAEDBD819}" type="presOf" srcId="{A6383247-BDD5-4F66-AF78-DD1372F409D9}" destId="{2B072DD0-1C24-462E-A836-E5360A340449}" srcOrd="0" destOrd="0" presId="urn:microsoft.com/office/officeart/2005/8/layout/hProcess3"/>
    <dgm:cxn modelId="{27632777-A33F-40D2-AE27-6A9472ACBB1D}" type="presParOf" srcId="{2B072DD0-1C24-462E-A836-E5360A340449}" destId="{BB40BA01-F3DB-4187-A4B2-6FBCF47EF7BB}" srcOrd="0" destOrd="0" presId="urn:microsoft.com/office/officeart/2005/8/layout/hProcess3"/>
    <dgm:cxn modelId="{DB63017C-A8A3-41C6-8458-14A27194C56C}" type="presParOf" srcId="{2B072DD0-1C24-462E-A836-E5360A340449}" destId="{8E32E7E2-48FB-47C7-AD18-E96D72870A3E}" srcOrd="1" destOrd="0" presId="urn:microsoft.com/office/officeart/2005/8/layout/hProcess3"/>
    <dgm:cxn modelId="{5502D71A-AEBB-4B21-A6AF-B39EC2DCFB44}" type="presParOf" srcId="{8E32E7E2-48FB-47C7-AD18-E96D72870A3E}" destId="{2A36F530-3055-4C28-ADEC-C4DF78E7F11E}" srcOrd="0" destOrd="0" presId="urn:microsoft.com/office/officeart/2005/8/layout/hProcess3"/>
    <dgm:cxn modelId="{9B1FAB1B-891F-466F-80D1-CEEF1CB2F16B}" type="presParOf" srcId="{8E32E7E2-48FB-47C7-AD18-E96D72870A3E}" destId="{EA046336-61EF-4402-8A4D-56F16909B0B9}" srcOrd="1" destOrd="0" presId="urn:microsoft.com/office/officeart/2005/8/layout/hProcess3"/>
    <dgm:cxn modelId="{9FB70606-62E7-4D1A-A2DC-E7CFBD4AE621}" type="presParOf" srcId="{EA046336-61EF-4402-8A4D-56F16909B0B9}" destId="{F2107A33-1791-4386-B2E6-13969EAE9346}" srcOrd="0" destOrd="0" presId="urn:microsoft.com/office/officeart/2005/8/layout/hProcess3"/>
    <dgm:cxn modelId="{B5E78442-D1CC-4E48-8D02-C3C8817F9B06}" type="presParOf" srcId="{EA046336-61EF-4402-8A4D-56F16909B0B9}" destId="{8F599082-FD87-4FBD-854E-92627AB0C3DB}" srcOrd="1" destOrd="0" presId="urn:microsoft.com/office/officeart/2005/8/layout/hProcess3"/>
    <dgm:cxn modelId="{9E91BE39-425A-47AC-B520-C6FF66C80AED}" type="presParOf" srcId="{EA046336-61EF-4402-8A4D-56F16909B0B9}" destId="{26AC8923-F381-421F-AB9F-A8901A513A18}" srcOrd="2" destOrd="0" presId="urn:microsoft.com/office/officeart/2005/8/layout/hProcess3"/>
    <dgm:cxn modelId="{E382197F-D2A5-443B-B944-D37FE2CED06F}" type="presParOf" srcId="{EA046336-61EF-4402-8A4D-56F16909B0B9}" destId="{3AAFBB4C-CB0C-4C58-93A5-F7323373D340}" srcOrd="3" destOrd="0" presId="urn:microsoft.com/office/officeart/2005/8/layout/hProcess3"/>
    <dgm:cxn modelId="{3E4EFA0A-4727-432D-AA84-6EA4A9978419}" type="presParOf" srcId="{8E32E7E2-48FB-47C7-AD18-E96D72870A3E}" destId="{71997133-542D-4A4D-9F2F-959962EC3A9B}" srcOrd="2" destOrd="0" presId="urn:microsoft.com/office/officeart/2005/8/layout/hProcess3"/>
    <dgm:cxn modelId="{34BF92C7-0D49-49FD-9D97-8471A51FDB83}" type="presParOf" srcId="{8E32E7E2-48FB-47C7-AD18-E96D72870A3E}" destId="{C33ED4D8-A3D9-4856-9E1E-F969D912564D}" srcOrd="3" destOrd="0" presId="urn:microsoft.com/office/officeart/2005/8/layout/hProcess3"/>
    <dgm:cxn modelId="{F849E201-2ADB-46B1-8F65-98164039726C}" type="presParOf" srcId="{8E32E7E2-48FB-47C7-AD18-E96D72870A3E}" destId="{A418AA47-9339-4399-9773-2A5F03167FC9}" srcOrd="4" destOrd="0" presId="urn:microsoft.com/office/officeart/2005/8/layout/h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C467D-24F4-43D8-91C8-BB1F5E8293BD}">
      <dsp:nvSpPr>
        <dsp:cNvPr id="0" name=""/>
        <dsp:cNvSpPr/>
      </dsp:nvSpPr>
      <dsp:spPr>
        <a:xfrm rot="20816788">
          <a:off x="0" y="0"/>
          <a:ext cx="731479" cy="504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6F493-7498-4647-B193-D7D958AF14AC}">
      <dsp:nvSpPr>
        <dsp:cNvPr id="0" name=""/>
        <dsp:cNvSpPr/>
      </dsp:nvSpPr>
      <dsp:spPr>
        <a:xfrm>
          <a:off x="59004" y="137033"/>
          <a:ext cx="599327" cy="2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1120" rIns="0" bIns="71120" numCol="1" spcCol="1270" anchor="ctr" anchorCtr="0">
          <a:noAutofit/>
        </a:bodyPr>
        <a:lstStyle/>
        <a:p>
          <a:pPr marL="0" lvl="0" indent="0" algn="ctr" defTabSz="311150" rtl="0">
            <a:lnSpc>
              <a:spcPct val="90000"/>
            </a:lnSpc>
            <a:spcBef>
              <a:spcPct val="0"/>
            </a:spcBef>
            <a:spcAft>
              <a:spcPct val="35000"/>
            </a:spcAft>
            <a:buNone/>
          </a:pPr>
          <a:r>
            <a:rPr lang="pl-PL" sz="700" b="1" kern="1200"/>
            <a:t>+19</a:t>
          </a:r>
          <a:endParaRPr lang="pl-PL" sz="700" kern="1200"/>
        </a:p>
      </dsp:txBody>
      <dsp:txXfrm>
        <a:off x="59004" y="137033"/>
        <a:ext cx="599327" cy="25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8AA47-9339-4399-9773-2A5F03167FC9}">
      <dsp:nvSpPr>
        <dsp:cNvPr id="0" name=""/>
        <dsp:cNvSpPr/>
      </dsp:nvSpPr>
      <dsp:spPr>
        <a:xfrm>
          <a:off x="0" y="11033"/>
          <a:ext cx="731479" cy="504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99082-FD87-4FBD-854E-92627AB0C3DB}">
      <dsp:nvSpPr>
        <dsp:cNvPr id="0" name=""/>
        <dsp:cNvSpPr/>
      </dsp:nvSpPr>
      <dsp:spPr>
        <a:xfrm>
          <a:off x="59004" y="137033"/>
          <a:ext cx="599327" cy="2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1120" rIns="0" bIns="71120" numCol="1" spcCol="1270" anchor="ctr" anchorCtr="0">
          <a:noAutofit/>
        </a:bodyPr>
        <a:lstStyle/>
        <a:p>
          <a:pPr marL="0" lvl="0" indent="0" algn="ctr" defTabSz="311150" rtl="0">
            <a:lnSpc>
              <a:spcPct val="90000"/>
            </a:lnSpc>
            <a:spcBef>
              <a:spcPct val="0"/>
            </a:spcBef>
            <a:spcAft>
              <a:spcPct val="35000"/>
            </a:spcAft>
            <a:buNone/>
          </a:pPr>
          <a:r>
            <a:rPr lang="pl-PL" sz="700" b="1" kern="1200"/>
            <a:t>+0,1</a:t>
          </a:r>
          <a:endParaRPr lang="pl-PL" sz="700" kern="1200"/>
        </a:p>
      </dsp:txBody>
      <dsp:txXfrm>
        <a:off x="59004" y="137033"/>
        <a:ext cx="599327" cy="252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atin typeface="Arial" charset="0"/>
              </a:defRPr>
            </a:lvl1pPr>
          </a:lstStyle>
          <a:p>
            <a:pPr>
              <a:defRPr/>
            </a:pPr>
            <a:endParaRPr lang="pl-PL"/>
          </a:p>
        </p:txBody>
      </p:sp>
      <p:sp>
        <p:nvSpPr>
          <p:cNvPr id="3" name="Symbol zastępczy daty 2"/>
          <p:cNvSpPr>
            <a:spLocks noGrp="1"/>
          </p:cNvSpPr>
          <p:nvPr>
            <p:ph type="dt" sz="quarter" idx="1"/>
          </p:nvPr>
        </p:nvSpPr>
        <p:spPr>
          <a:xfrm>
            <a:off x="5621338" y="0"/>
            <a:ext cx="4303712" cy="339725"/>
          </a:xfrm>
          <a:prstGeom prst="rect">
            <a:avLst/>
          </a:prstGeom>
        </p:spPr>
        <p:txBody>
          <a:bodyPr vert="horz" lIns="91440" tIns="45720" rIns="91440" bIns="45720" rtlCol="0"/>
          <a:lstStyle>
            <a:lvl1pPr algn="r" eaLnBrk="1" hangingPunct="1">
              <a:defRPr sz="1200">
                <a:latin typeface="Arial" charset="0"/>
              </a:defRPr>
            </a:lvl1pPr>
          </a:lstStyle>
          <a:p>
            <a:pPr>
              <a:defRPr/>
            </a:pPr>
            <a:fld id="{91CD7BCC-B3B7-4E50-B3DE-A57949193A19}" type="datetimeFigureOut">
              <a:rPr lang="pl-PL"/>
              <a:pPr>
                <a:defRPr/>
              </a:pPr>
              <a:t>2018-07-14</a:t>
            </a:fld>
            <a:endParaRPr lang="pl-PL"/>
          </a:p>
        </p:txBody>
      </p:sp>
      <p:sp>
        <p:nvSpPr>
          <p:cNvPr id="4" name="Symbol zastępczy stopki 3"/>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pl-PL"/>
          </a:p>
        </p:txBody>
      </p:sp>
      <p:sp>
        <p:nvSpPr>
          <p:cNvPr id="5" name="Symbol zastępczy numeru slajdu 4"/>
          <p:cNvSpPr>
            <a:spLocks noGrp="1"/>
          </p:cNvSpPr>
          <p:nvPr>
            <p:ph type="sldNum" sz="quarter" idx="3"/>
          </p:nvPr>
        </p:nvSpPr>
        <p:spPr>
          <a:xfrm>
            <a:off x="5621338" y="6456363"/>
            <a:ext cx="430371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9D898FAD-58C2-4F19-8C3D-B613E1A8D993}" type="slidenum">
              <a:rPr lang="pl-PL" altLang="pl-PL"/>
              <a:pPr>
                <a:defRPr/>
              </a:pPr>
              <a:t>‹#›</a:t>
            </a:fld>
            <a:endParaRPr lang="pl-PL" altLang="pl-PL"/>
          </a:p>
        </p:txBody>
      </p:sp>
    </p:spTree>
    <p:extLst>
      <p:ext uri="{BB962C8B-B14F-4D97-AF65-F5344CB8AC3E}">
        <p14:creationId xmlns:p14="http://schemas.microsoft.com/office/powerpoint/2010/main" val="2575857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atin typeface="Arial" charset="0"/>
              </a:defRPr>
            </a:lvl1pPr>
          </a:lstStyle>
          <a:p>
            <a:pPr>
              <a:defRPr/>
            </a:pPr>
            <a:endParaRPr lang="pl-PL"/>
          </a:p>
        </p:txBody>
      </p:sp>
      <p:sp>
        <p:nvSpPr>
          <p:cNvPr id="3" name="Symbol zastępczy daty 2"/>
          <p:cNvSpPr>
            <a:spLocks noGrp="1"/>
          </p:cNvSpPr>
          <p:nvPr>
            <p:ph type="dt" idx="1"/>
          </p:nvPr>
        </p:nvSpPr>
        <p:spPr>
          <a:xfrm>
            <a:off x="5621338" y="0"/>
            <a:ext cx="4303712" cy="339725"/>
          </a:xfrm>
          <a:prstGeom prst="rect">
            <a:avLst/>
          </a:prstGeom>
        </p:spPr>
        <p:txBody>
          <a:bodyPr vert="horz" lIns="91440" tIns="45720" rIns="91440" bIns="45720" rtlCol="0"/>
          <a:lstStyle>
            <a:lvl1pPr algn="r" eaLnBrk="1" hangingPunct="1">
              <a:defRPr sz="1200">
                <a:latin typeface="Arial" charset="0"/>
              </a:defRPr>
            </a:lvl1pPr>
          </a:lstStyle>
          <a:p>
            <a:pPr>
              <a:defRPr/>
            </a:pPr>
            <a:fld id="{E69C5547-93B0-49EC-992E-8CA9A4C13ACA}" type="datetimeFigureOut">
              <a:rPr lang="pl-PL"/>
              <a:pPr>
                <a:defRPr/>
              </a:pPr>
              <a:t>2018-07-14</a:t>
            </a:fld>
            <a:endParaRPr lang="pl-PL"/>
          </a:p>
        </p:txBody>
      </p:sp>
      <p:sp>
        <p:nvSpPr>
          <p:cNvPr id="4" name="Symbol zastępczy obrazu slajdu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992188" y="3228975"/>
            <a:ext cx="7942262" cy="3059113"/>
          </a:xfrm>
          <a:prstGeom prst="rect">
            <a:avLst/>
          </a:prstGeom>
        </p:spPr>
        <p:txBody>
          <a:bodyPr vert="horz" wrap="square" lIns="91440" tIns="45720" rIns="91440" bIns="45720" numCol="1" anchor="t" anchorCtr="0" compatLnSpc="1">
            <a:prstTxWarp prst="textNoShape">
              <a:avLst/>
            </a:prstTxWarp>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6456363"/>
            <a:ext cx="4302125" cy="339725"/>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pl-PL"/>
          </a:p>
        </p:txBody>
      </p:sp>
      <p:sp>
        <p:nvSpPr>
          <p:cNvPr id="7" name="Symbol zastępczy numeru slajdu 6"/>
          <p:cNvSpPr>
            <a:spLocks noGrp="1"/>
          </p:cNvSpPr>
          <p:nvPr>
            <p:ph type="sldNum" sz="quarter" idx="5"/>
          </p:nvPr>
        </p:nvSpPr>
        <p:spPr>
          <a:xfrm>
            <a:off x="5621338" y="6456363"/>
            <a:ext cx="430371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617F675E-E82F-407E-A83C-54608CF77D45}" type="slidenum">
              <a:rPr lang="pl-PL" altLang="pl-PL"/>
              <a:pPr>
                <a:defRPr/>
              </a:pPr>
              <a:t>‹#›</a:t>
            </a:fld>
            <a:endParaRPr lang="pl-PL" altLang="pl-PL"/>
          </a:p>
        </p:txBody>
      </p:sp>
    </p:spTree>
    <p:extLst>
      <p:ext uri="{BB962C8B-B14F-4D97-AF65-F5344CB8AC3E}">
        <p14:creationId xmlns:p14="http://schemas.microsoft.com/office/powerpoint/2010/main" val="806655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5</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14</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solidFill>
                  <a:prstClr val="black"/>
                </a:solidFill>
              </a:rPr>
              <a:pPr/>
              <a:t>15</a:t>
            </a:fld>
            <a:endParaRPr lang="pl-PL" altLang="pl-PL"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16</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17</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solidFill>
                  <a:prstClr val="black"/>
                </a:solidFill>
              </a:rPr>
              <a:pPr/>
              <a:t>18</a:t>
            </a:fld>
            <a:endParaRPr lang="pl-PL" altLang="pl-PL"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19</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20</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21</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22</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23</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6</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solidFill>
                  <a:prstClr val="black"/>
                </a:solidFill>
              </a:rPr>
              <a:pPr>
                <a:defRPr/>
              </a:pPr>
              <a:t>24</a:t>
            </a:fld>
            <a:endParaRPr lang="pl-PL">
              <a:solidFill>
                <a:prstClr val="black"/>
              </a:solidFill>
            </a:endParaRPr>
          </a:p>
        </p:txBody>
      </p:sp>
    </p:spTree>
    <p:extLst>
      <p:ext uri="{BB962C8B-B14F-4D97-AF65-F5344CB8AC3E}">
        <p14:creationId xmlns:p14="http://schemas.microsoft.com/office/powerpoint/2010/main" val="2061931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680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4C1B0A9-1597-42BD-B16B-E4B58CEF619E}" type="slidenum">
              <a:rPr lang="pl-PL" altLang="pl-PL" smtClean="0">
                <a:solidFill>
                  <a:prstClr val="black"/>
                </a:solidFill>
              </a:rPr>
              <a:pPr/>
              <a:t>25</a:t>
            </a:fld>
            <a:endParaRPr lang="pl-PL" altLang="pl-PL"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2531" name="Symbol zastępczy notatek 2"/>
          <p:cNvSpPr>
            <a:spLocks noGrp="1"/>
          </p:cNvSpPr>
          <p:nvPr>
            <p:ph type="body" idx="1"/>
          </p:nvPr>
        </p:nvSpPr>
        <p:spPr bwMode="auto">
          <a:noFill/>
        </p:spPr>
        <p:txBody>
          <a:bodyPr wrap="square" numCol="1" anchor="t" anchorCtr="0" compatLnSpc="1">
            <a:prstTxWarp prst="textNoShape">
              <a:avLst/>
            </a:prstTxWarp>
          </a:bodyPr>
          <a:lstStyle/>
          <a:p>
            <a:r>
              <a:rPr lang="pl-PL" dirty="0"/>
              <a:t>Dane SESPOL  Formularz - III/9 razem bez służb</a:t>
            </a:r>
            <a:r>
              <a:rPr lang="pl-PL" baseline="0" dirty="0"/>
              <a:t> ponadnormatywnych</a:t>
            </a:r>
            <a:endParaRPr lang="pl-PL" dirty="0"/>
          </a:p>
        </p:txBody>
      </p:sp>
      <p:sp>
        <p:nvSpPr>
          <p:cNvPr id="4" name="Symbol zastępczy numeru slajdu 3"/>
          <p:cNvSpPr>
            <a:spLocks noGrp="1"/>
          </p:cNvSpPr>
          <p:nvPr>
            <p:ph type="sldNum" sz="quarter" idx="5"/>
          </p:nvPr>
        </p:nvSpPr>
        <p:spPr/>
        <p:txBody>
          <a:bodyPr/>
          <a:lstStyle/>
          <a:p>
            <a:pPr>
              <a:defRPr/>
            </a:pPr>
            <a:fld id="{F9C36048-073F-41A1-ADFD-AA4CA8385974}" type="slidenum">
              <a:rPr lang="pl-PL" smtClean="0"/>
              <a:pPr>
                <a:defRPr/>
              </a:pPr>
              <a:t>27</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2531"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dirty="0"/>
          </a:p>
        </p:txBody>
      </p:sp>
      <p:sp>
        <p:nvSpPr>
          <p:cNvPr id="4" name="Symbol zastępczy numeru slajdu 3"/>
          <p:cNvSpPr>
            <a:spLocks noGrp="1"/>
          </p:cNvSpPr>
          <p:nvPr>
            <p:ph type="sldNum" sz="quarter" idx="5"/>
          </p:nvPr>
        </p:nvSpPr>
        <p:spPr/>
        <p:txBody>
          <a:bodyPr/>
          <a:lstStyle/>
          <a:p>
            <a:pPr>
              <a:defRPr/>
            </a:pPr>
            <a:fld id="{F9C36048-073F-41A1-ADFD-AA4CA8385974}" type="slidenum">
              <a:rPr lang="pl-PL" smtClean="0"/>
              <a:pPr>
                <a:defRPr/>
              </a:pPr>
              <a:t>28</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xfrm>
            <a:off x="3259138" y="508000"/>
            <a:ext cx="3405187" cy="2552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xfrm>
            <a:off x="992188" y="3230563"/>
            <a:ext cx="7942262"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dirty="0"/>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8090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F0A8EDC-ED52-458C-A106-6D29A134308C}" type="slidenum">
              <a:rPr lang="pl-PL" altLang="pl-PL" smtClean="0"/>
              <a:pPr/>
              <a:t>30</a:t>
            </a:fld>
            <a:endParaRPr lang="pl-PL" altLang="pl-PL"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pPr/>
              <a:t>31</a:t>
            </a:fld>
            <a:endParaRPr lang="pl-PL" altLang="pl-PL"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pPr/>
              <a:t>32</a:t>
            </a:fld>
            <a:endParaRPr lang="pl-PL" altLang="pl-PL"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pPr/>
              <a:t>33</a:t>
            </a:fld>
            <a:endParaRPr lang="pl-PL" altLang="pl-PL"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34</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7</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8090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F0A8EDC-ED52-458C-A106-6D29A134308C}" type="slidenum">
              <a:rPr lang="pl-PL" altLang="pl-PL" smtClean="0"/>
              <a:pPr/>
              <a:t>35</a:t>
            </a:fld>
            <a:endParaRPr lang="pl-PL" altLang="pl-PL"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solidFill>
                  <a:prstClr val="black"/>
                </a:solidFill>
              </a:rPr>
              <a:pPr/>
              <a:t>38</a:t>
            </a:fld>
            <a:endParaRPr lang="pl-PL" altLang="pl-PL"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40</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41</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pl-PL" dirty="0"/>
          </a:p>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42</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43</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44</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45</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617F675E-E82F-407E-A83C-54608CF77D45}" type="slidenum">
              <a:rPr lang="pl-PL" altLang="pl-PL" smtClean="0"/>
              <a:pPr>
                <a:defRPr/>
              </a:pPr>
              <a:t>46</a:t>
            </a:fld>
            <a:endParaRPr lang="pl-PL" altLang="pl-PL"/>
          </a:p>
        </p:txBody>
      </p:sp>
    </p:spTree>
    <p:extLst>
      <p:ext uri="{BB962C8B-B14F-4D97-AF65-F5344CB8AC3E}">
        <p14:creationId xmlns:p14="http://schemas.microsoft.com/office/powerpoint/2010/main" val="3589228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00E8032-567D-4DED-B250-436F5B53551A}" type="slidenum">
              <a:rPr lang="pl-PL" altLang="pl-PL" smtClean="0"/>
              <a:pPr/>
              <a:t>47</a:t>
            </a:fld>
            <a:endParaRPr lang="pl-PL" altLang="pl-PL"/>
          </a:p>
        </p:txBody>
      </p:sp>
      <p:sp>
        <p:nvSpPr>
          <p:cNvPr id="89091" name="Text Box 1"/>
          <p:cNvSpPr txBox="1">
            <a:spLocks noChangeArrowheads="1"/>
          </p:cNvSpPr>
          <p:nvPr/>
        </p:nvSpPr>
        <p:spPr bwMode="auto">
          <a:xfrm>
            <a:off x="5621338" y="6400800"/>
            <a:ext cx="43037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10" tIns="47221" rIns="90810" bIns="47221" anchor="b"/>
          <a:lstStyle>
            <a:lvl1pPr>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1pPr>
            <a:lvl2pPr marL="742950" indent="-285750">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2pPr>
            <a:lvl3pPr marL="1143000" indent="-228600">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3pPr>
            <a:lvl4pPr marL="1600200" indent="-228600">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4pPr>
            <a:lvl5pPr marL="2057400" indent="-228600">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5pPr>
            <a:lvl6pPr marL="2514600" indent="-228600" eaLnBrk="0" fontAlgn="base" hangingPunct="0">
              <a:spcBef>
                <a:spcPct val="0"/>
              </a:spcBef>
              <a:spcAft>
                <a:spcPct val="0"/>
              </a:spcAft>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6pPr>
            <a:lvl7pPr marL="2971800" indent="-228600" eaLnBrk="0" fontAlgn="base" hangingPunct="0">
              <a:spcBef>
                <a:spcPct val="0"/>
              </a:spcBef>
              <a:spcAft>
                <a:spcPct val="0"/>
              </a:spcAft>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7pPr>
            <a:lvl8pPr marL="3429000" indent="-228600" eaLnBrk="0" fontAlgn="base" hangingPunct="0">
              <a:spcBef>
                <a:spcPct val="0"/>
              </a:spcBef>
              <a:spcAft>
                <a:spcPct val="0"/>
              </a:spcAft>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8pPr>
            <a:lvl9pPr marL="3886200" indent="-228600" eaLnBrk="0" fontAlgn="base" hangingPunct="0">
              <a:spcBef>
                <a:spcPct val="0"/>
              </a:spcBef>
              <a:spcAft>
                <a:spcPct val="0"/>
              </a:spcAft>
              <a:tabLst>
                <a:tab pos="0" algn="l"/>
                <a:tab pos="450850" algn="l"/>
                <a:tab pos="904875" algn="l"/>
                <a:tab pos="1357313" algn="l"/>
                <a:tab pos="1811338" algn="l"/>
                <a:tab pos="2263775" algn="l"/>
                <a:tab pos="2717800" algn="l"/>
                <a:tab pos="3170238" algn="l"/>
                <a:tab pos="3624263" algn="l"/>
                <a:tab pos="4076700" algn="l"/>
                <a:tab pos="4530725" algn="l"/>
                <a:tab pos="4984750" algn="l"/>
                <a:tab pos="5437188" algn="l"/>
                <a:tab pos="5891213" algn="l"/>
                <a:tab pos="6343650" algn="l"/>
                <a:tab pos="6797675" algn="l"/>
                <a:tab pos="7250113" algn="l"/>
                <a:tab pos="7704138" algn="l"/>
                <a:tab pos="8156575" algn="l"/>
                <a:tab pos="8610600" algn="l"/>
                <a:tab pos="9063038" algn="l"/>
              </a:tabLst>
              <a:defRPr>
                <a:solidFill>
                  <a:schemeClr val="tx1"/>
                </a:solidFill>
                <a:latin typeface="Arial" charset="0"/>
              </a:defRPr>
            </a:lvl9pPr>
          </a:lstStyle>
          <a:p>
            <a:pPr algn="r" eaLnBrk="1" hangingPunct="1"/>
            <a:fld id="{3A14E566-EC6C-4DA6-B398-89084272849E}" type="slidenum">
              <a:rPr lang="pl-PL" altLang="pl-PL" sz="1200">
                <a:solidFill>
                  <a:srgbClr val="FFFFFF"/>
                </a:solidFill>
              </a:rPr>
              <a:pPr algn="r" eaLnBrk="1" hangingPunct="1"/>
              <a:t>47</a:t>
            </a:fld>
            <a:endParaRPr lang="pl-PL" altLang="pl-PL" sz="1200">
              <a:solidFill>
                <a:srgbClr val="FFFFFF"/>
              </a:solidFill>
            </a:endParaRPr>
          </a:p>
        </p:txBody>
      </p:sp>
      <p:sp>
        <p:nvSpPr>
          <p:cNvPr id="89092" name="Text Box 2"/>
          <p:cNvSpPr txBox="1">
            <a:spLocks noChangeArrowheads="1"/>
          </p:cNvSpPr>
          <p:nvPr/>
        </p:nvSpPr>
        <p:spPr bwMode="auto">
          <a:xfrm>
            <a:off x="1652588" y="504825"/>
            <a:ext cx="6621462" cy="2527300"/>
          </a:xfrm>
          <a:prstGeom prst="rect">
            <a:avLst/>
          </a:prstGeom>
          <a:solidFill>
            <a:srgbClr val="FFFFFF"/>
          </a:solidFill>
          <a:ln w="9525">
            <a:solidFill>
              <a:srgbClr val="000000"/>
            </a:solidFill>
            <a:miter lim="800000"/>
            <a:headEnd/>
            <a:tailEnd/>
          </a:ln>
        </p:spPr>
        <p:txBody>
          <a:bodyPr wrap="none" lIns="92263" tIns="46131" rIns="92263" bIns="46131"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pl-PL" altLang="pl-PL"/>
          </a:p>
        </p:txBody>
      </p:sp>
      <p:sp>
        <p:nvSpPr>
          <p:cNvPr id="89093" name="Rectangle 3"/>
          <p:cNvSpPr>
            <a:spLocks noGrp="1" noChangeArrowheads="1"/>
          </p:cNvSpPr>
          <p:nvPr>
            <p:ph type="body"/>
          </p:nvPr>
        </p:nvSpPr>
        <p:spPr bwMode="auto">
          <a:xfrm>
            <a:off x="992188" y="3200400"/>
            <a:ext cx="7932737" cy="302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pl-P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8</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9</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10</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11</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15163B22-2D3E-458C-A666-62F1FA3E87D5}" type="slidenum">
              <a:rPr lang="pl-PL" smtClean="0"/>
              <a:pPr>
                <a:defRPr/>
              </a:pPr>
              <a:t>12</a:t>
            </a:fld>
            <a:endParaRPr lang="pl-PL"/>
          </a:p>
        </p:txBody>
      </p:sp>
    </p:spTree>
    <p:extLst>
      <p:ext uri="{BB962C8B-B14F-4D97-AF65-F5344CB8AC3E}">
        <p14:creationId xmlns:p14="http://schemas.microsoft.com/office/powerpoint/2010/main" val="2061931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a:p>
        </p:txBody>
      </p:sp>
      <p:sp>
        <p:nvSpPr>
          <p:cNvPr id="778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C1BA76C-EB7A-4F13-9DC4-F7215506C001}" type="slidenum">
              <a:rPr lang="pl-PL" altLang="pl-PL" smtClean="0">
                <a:solidFill>
                  <a:prstClr val="black"/>
                </a:solidFill>
              </a:rPr>
              <a:pPr/>
              <a:t>13</a:t>
            </a:fld>
            <a:endParaRPr lang="pl-PL" altLang="pl-PL"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fld id="{53932F03-B790-4335-9572-029E608F1787}" type="datetime1">
              <a:rPr lang="pl-PL"/>
              <a:pPr>
                <a:defRPr/>
              </a:pPr>
              <a:t>2018-07-14</a:t>
            </a:fld>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402CF17-6E7E-41C8-8BFB-07851A0877C1}" type="slidenum">
              <a:rPr lang="pl-PL" altLang="pl-PL"/>
              <a:pPr>
                <a:defRPr/>
              </a:pPr>
              <a:t>‹#›</a:t>
            </a:fld>
            <a:endParaRPr lang="pl-PL" altLang="pl-PL"/>
          </a:p>
        </p:txBody>
      </p:sp>
    </p:spTree>
    <p:extLst>
      <p:ext uri="{BB962C8B-B14F-4D97-AF65-F5344CB8AC3E}">
        <p14:creationId xmlns:p14="http://schemas.microsoft.com/office/powerpoint/2010/main" val="102849065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5CD1006C-60F2-48AF-B4DE-4AF3DF4A0E1C}" type="datetime1">
              <a:rPr lang="pl-PL"/>
              <a:pPr>
                <a:defRPr/>
              </a:pPr>
              <a:t>2018-07-14</a:t>
            </a:fld>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DBD333D5-E261-4C57-B86D-DEB69A10BCC3}" type="slidenum">
              <a:rPr lang="pl-PL" altLang="pl-PL"/>
              <a:pPr>
                <a:defRPr/>
              </a:pPr>
              <a:t>‹#›</a:t>
            </a:fld>
            <a:endParaRPr lang="pl-PL" altLang="pl-PL"/>
          </a:p>
        </p:txBody>
      </p:sp>
    </p:spTree>
    <p:extLst>
      <p:ext uri="{BB962C8B-B14F-4D97-AF65-F5344CB8AC3E}">
        <p14:creationId xmlns:p14="http://schemas.microsoft.com/office/powerpoint/2010/main" val="2008813268"/>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416956205"/>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246883080"/>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302531155"/>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164923722"/>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23781334"/>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798921482"/>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413099995"/>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34832961"/>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63793793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5199193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BFB8BE47-319B-4F79-B568-430AF361976D}" type="datetime1">
              <a:rPr lang="pl-PL"/>
              <a:pPr>
                <a:defRPr/>
              </a:pPr>
              <a:t>2018-07-14</a:t>
            </a:fld>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347ACA53-5A21-49B2-853A-4F0288EEADC5}" type="slidenum">
              <a:rPr lang="pl-PL" altLang="pl-PL"/>
              <a:pPr>
                <a:defRPr/>
              </a:pPr>
              <a:t>‹#›</a:t>
            </a:fld>
            <a:endParaRPr lang="pl-PL" altLang="pl-PL"/>
          </a:p>
        </p:txBody>
      </p:sp>
    </p:spTree>
    <p:extLst>
      <p:ext uri="{BB962C8B-B14F-4D97-AF65-F5344CB8AC3E}">
        <p14:creationId xmlns:p14="http://schemas.microsoft.com/office/powerpoint/2010/main" val="2942968833"/>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046376846"/>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80077674"/>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945441880"/>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1937942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189612736"/>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774298617"/>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659006292"/>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fld id="{53932F03-B790-4335-9572-029E608F1787}"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02CF17-6E7E-41C8-8BFB-07851A0877C1}"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29265675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33031533-229F-4ED0-9619-C81CA789197B}"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7BA31-C160-48EE-818A-B3A846B946A4}"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6345056"/>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fld id="{ED8AE3BD-DC89-4415-BE96-17D9A2E2C94D}"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BCA5B-C698-435D-ACE0-4AB533E50D9D}"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98617557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ytuł, tekst i clipar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obiektu clipart 3"/>
          <p:cNvSpPr>
            <a:spLocks noGrp="1"/>
          </p:cNvSpPr>
          <p:nvPr>
            <p:ph type="clipArt" sz="half" idx="2"/>
          </p:nvPr>
        </p:nvSpPr>
        <p:spPr>
          <a:xfrm>
            <a:off x="4648200" y="1600200"/>
            <a:ext cx="4038600" cy="4525963"/>
          </a:xfrm>
        </p:spPr>
        <p:txBody>
          <a:bodyPr/>
          <a:lstStyle/>
          <a:p>
            <a:pPr lvl="0"/>
            <a:endParaRPr lang="pl-PL" noProof="0"/>
          </a:p>
        </p:txBody>
      </p:sp>
      <p:sp>
        <p:nvSpPr>
          <p:cNvPr id="5" name="Rectangle 4"/>
          <p:cNvSpPr>
            <a:spLocks noGrp="1" noChangeArrowheads="1"/>
          </p:cNvSpPr>
          <p:nvPr>
            <p:ph type="dt" sz="half" idx="10"/>
          </p:nvPr>
        </p:nvSpPr>
        <p:spPr>
          <a:ln/>
        </p:spPr>
        <p:txBody>
          <a:bodyPr/>
          <a:lstStyle>
            <a:lvl1pPr>
              <a:defRPr/>
            </a:lvl1pPr>
          </a:lstStyle>
          <a:p>
            <a:pPr>
              <a:defRPr/>
            </a:pPr>
            <a:fld id="{DA5FD6CA-7115-47CD-8D18-FDF77A247227}"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2B41006-EDC0-432D-8CE9-47035E58DAC3}" type="slidenum">
              <a:rPr lang="pl-PL" altLang="pl-PL"/>
              <a:pPr>
                <a:defRPr/>
              </a:pPr>
              <a:t>‹#›</a:t>
            </a:fld>
            <a:endParaRPr lang="pl-PL" altLang="pl-PL"/>
          </a:p>
        </p:txBody>
      </p:sp>
    </p:spTree>
    <p:extLst>
      <p:ext uri="{BB962C8B-B14F-4D97-AF65-F5344CB8AC3E}">
        <p14:creationId xmlns:p14="http://schemas.microsoft.com/office/powerpoint/2010/main" val="1461450228"/>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76B4B2CB-799E-4D8D-B947-96B152DF3F25}"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A552F4-0A97-4234-BFB6-F57ECEB8D3AC}"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119012483"/>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fld id="{25B081FC-D764-4778-9B96-B427417F95AC}" type="datetime1">
              <a:rPr lang="pl-PL">
                <a:solidFill>
                  <a:srgbClr val="000000"/>
                </a:solidFill>
              </a:rPr>
              <a:pPr>
                <a:defRPr/>
              </a:pPr>
              <a:t>2018-07-14</a:t>
            </a:fld>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FB8993-DD5E-4ECB-A3E3-9D4ABE60A46C}"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615323822"/>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fld id="{F075659A-8BFB-42EC-9F6D-D8DA49F6325C}" type="datetime1">
              <a:rPr lang="pl-PL">
                <a:solidFill>
                  <a:srgbClr val="000000"/>
                </a:solidFill>
              </a:rPr>
              <a:pPr>
                <a:defRPr/>
              </a:pPr>
              <a:t>2018-07-14</a:t>
            </a:fld>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133819-6708-4DAB-BC85-13D376631197}"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75040925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75F1B46-B87A-4CA3-9A2B-17B8C3C86D50}" type="datetime1">
              <a:rPr lang="pl-PL">
                <a:solidFill>
                  <a:srgbClr val="000000"/>
                </a:solidFill>
              </a:rPr>
              <a:pPr>
                <a:defRPr/>
              </a:pPr>
              <a:t>2018-07-14</a:t>
            </a:fld>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909736-5305-4094-9AD8-98A9200D86C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069262727"/>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fld id="{A5AADFA1-E77D-4F1A-83C9-775CCE91D041}"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496D2-CE77-42C2-A056-D531F3ED67CB}"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29282917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fld id="{3C6E7AB9-7241-43AD-9607-F21C3927025A}"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B44AE5-C027-4928-B30A-C61D71502566}"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212299593"/>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5CD1006C-60F2-48AF-B4DE-4AF3DF4A0E1C}"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333D5-E261-4C57-B86D-DEB69A10BCC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495710629"/>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BFB8BE47-319B-4F79-B568-430AF361976D}"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7ACA53-5A21-49B2-853A-4F0288EEADC5}"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613332786"/>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ytuł, tekst i clipar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obiektu clipart 3"/>
          <p:cNvSpPr>
            <a:spLocks noGrp="1"/>
          </p:cNvSpPr>
          <p:nvPr>
            <p:ph type="clipArt" sz="half" idx="2"/>
          </p:nvPr>
        </p:nvSpPr>
        <p:spPr>
          <a:xfrm>
            <a:off x="4648200" y="1600200"/>
            <a:ext cx="4038600" cy="4525963"/>
          </a:xfrm>
        </p:spPr>
        <p:txBody>
          <a:bodyPr/>
          <a:lstStyle/>
          <a:p>
            <a:pPr lvl="0"/>
            <a:endParaRPr lang="pl-PL" noProof="0"/>
          </a:p>
        </p:txBody>
      </p:sp>
      <p:sp>
        <p:nvSpPr>
          <p:cNvPr id="5" name="Rectangle 4"/>
          <p:cNvSpPr>
            <a:spLocks noGrp="1" noChangeArrowheads="1"/>
          </p:cNvSpPr>
          <p:nvPr>
            <p:ph type="dt" sz="half" idx="10"/>
          </p:nvPr>
        </p:nvSpPr>
        <p:spPr>
          <a:ln/>
        </p:spPr>
        <p:txBody>
          <a:bodyPr/>
          <a:lstStyle>
            <a:lvl1pPr>
              <a:defRPr/>
            </a:lvl1pPr>
          </a:lstStyle>
          <a:p>
            <a:pPr>
              <a:defRPr/>
            </a:pPr>
            <a:fld id="{DA5FD6CA-7115-47CD-8D18-FDF77A247227}"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41006-EDC0-432D-8CE9-47035E58DAC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619557569"/>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clipArtAndTx" preserve="1">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obiektu clipart 2"/>
          <p:cNvSpPr>
            <a:spLocks noGrp="1"/>
          </p:cNvSpPr>
          <p:nvPr>
            <p:ph type="clipArt" sz="half" idx="1"/>
          </p:nvPr>
        </p:nvSpPr>
        <p:spPr>
          <a:xfrm>
            <a:off x="457200" y="1600200"/>
            <a:ext cx="4038600" cy="4525963"/>
          </a:xfrm>
        </p:spPr>
        <p:txBody>
          <a:bodyPr/>
          <a:lstStyle/>
          <a:p>
            <a:pPr lvl="0"/>
            <a:endParaRPr lang="pl-PL" noProof="0"/>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1210FFDD-FBC4-4117-9A84-F2AC551281A0}"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6BE02-0443-44D0-9BFE-E04D3D488E82}"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02115447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obiektu clipart 2"/>
          <p:cNvSpPr>
            <a:spLocks noGrp="1"/>
          </p:cNvSpPr>
          <p:nvPr>
            <p:ph type="clipArt" sz="half" idx="1"/>
          </p:nvPr>
        </p:nvSpPr>
        <p:spPr>
          <a:xfrm>
            <a:off x="457200" y="1600200"/>
            <a:ext cx="4038600" cy="4525963"/>
          </a:xfrm>
        </p:spPr>
        <p:txBody>
          <a:bodyPr/>
          <a:lstStyle/>
          <a:p>
            <a:pPr lvl="0"/>
            <a:endParaRPr lang="pl-PL" noProof="0"/>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1210FFDD-FBC4-4117-9A84-F2AC551281A0}"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6B26BE02-0443-44D0-9BFE-E04D3D488E82}" type="slidenum">
              <a:rPr lang="pl-PL" altLang="pl-PL"/>
              <a:pPr>
                <a:defRPr/>
              </a:pPr>
              <a:t>‹#›</a:t>
            </a:fld>
            <a:endParaRPr lang="pl-PL" altLang="pl-PL"/>
          </a:p>
        </p:txBody>
      </p:sp>
    </p:spTree>
    <p:extLst>
      <p:ext uri="{BB962C8B-B14F-4D97-AF65-F5344CB8AC3E}">
        <p14:creationId xmlns:p14="http://schemas.microsoft.com/office/powerpoint/2010/main" val="1908199918"/>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AndTx" preserve="1">
  <p:cSld name="Tytuł, 2 elementy zawartości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57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fld id="{FF6F9274-CAA2-489D-8B65-6BF9C9658A6F}" type="datetime1">
              <a:rPr lang="pl-PL">
                <a:solidFill>
                  <a:srgbClr val="000000"/>
                </a:solidFill>
              </a:rPr>
              <a:pPr>
                <a:defRPr/>
              </a:pPr>
              <a:t>2018-07-14</a:t>
            </a:fld>
            <a:endParaRPr lang="pl-PL">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860E5DB-1FA0-4193-996C-5017CC231007}"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507534927"/>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reserve="1">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fld id="{1A14711E-5EF4-4835-AFC3-84DEBACA0714}" type="datetime1">
              <a:rPr lang="pl-PL">
                <a:solidFill>
                  <a:srgbClr val="000000"/>
                </a:solidFill>
              </a:rPr>
              <a:pPr>
                <a:defRPr/>
              </a:pPr>
              <a:t>2018-07-14</a:t>
            </a:fld>
            <a:endParaRPr lang="pl-PL">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B06D385-CA40-4E8F-8253-0672FE662F9A}"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07051128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verTx" preserve="1">
  <p:cSld name="Tytuł i zawartość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8229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3938588"/>
            <a:ext cx="8229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DB5F99DC-3313-4482-B947-D82CD3C96C23}"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887363-CACE-4584-941C-898DA7CA1BEE}"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273778069"/>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79D58419-FDCB-4872-B4C9-46FE19C921D9}"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FE6967-E846-4B12-A746-2AB1AE87428D}"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737586239"/>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2A345EC1-4876-4083-A033-F35680A72889}"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CA7F3D-CDB1-4BA4-BE9C-999BB313E7E4}"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811278483"/>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fld id="{53932F03-B790-4335-9572-029E608F1787}"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02CF17-6E7E-41C8-8BFB-07851A0877C1}"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989139694"/>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33031533-229F-4ED0-9619-C81CA789197B}"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7BA31-C160-48EE-818A-B3A846B946A4}"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438867300"/>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fld id="{ED8AE3BD-DC89-4415-BE96-17D9A2E2C94D}"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BCA5B-C698-435D-ACE0-4AB533E50D9D}"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696150136"/>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76B4B2CB-799E-4D8D-B947-96B152DF3F25}"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A552F4-0A97-4234-BFB6-F57ECEB8D3AC}"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803708974"/>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fld id="{25B081FC-D764-4778-9B96-B427417F95AC}" type="datetime1">
              <a:rPr lang="pl-PL">
                <a:solidFill>
                  <a:srgbClr val="000000"/>
                </a:solidFill>
              </a:rPr>
              <a:pPr>
                <a:defRPr/>
              </a:pPr>
              <a:t>2018-07-14</a:t>
            </a:fld>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FB8993-DD5E-4ECB-A3E3-9D4ABE60A46C}"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22761687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ytuł, 2 elementy zawartości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57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fld id="{FF6F9274-CAA2-489D-8B65-6BF9C9658A6F}" type="datetime1">
              <a:rPr lang="pl-PL"/>
              <a:pPr>
                <a:defRPr/>
              </a:pPr>
              <a:t>2018-07-14</a:t>
            </a:fld>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C860E5DB-1FA0-4193-996C-5017CC231007}" type="slidenum">
              <a:rPr lang="pl-PL" altLang="pl-PL"/>
              <a:pPr>
                <a:defRPr/>
              </a:pPr>
              <a:t>‹#›</a:t>
            </a:fld>
            <a:endParaRPr lang="pl-PL" altLang="pl-PL"/>
          </a:p>
        </p:txBody>
      </p:sp>
    </p:spTree>
    <p:extLst>
      <p:ext uri="{BB962C8B-B14F-4D97-AF65-F5344CB8AC3E}">
        <p14:creationId xmlns:p14="http://schemas.microsoft.com/office/powerpoint/2010/main" val="278272076"/>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fld id="{F075659A-8BFB-42EC-9F6D-D8DA49F6325C}" type="datetime1">
              <a:rPr lang="pl-PL">
                <a:solidFill>
                  <a:srgbClr val="000000"/>
                </a:solidFill>
              </a:rPr>
              <a:pPr>
                <a:defRPr/>
              </a:pPr>
              <a:t>2018-07-14</a:t>
            </a:fld>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133819-6708-4DAB-BC85-13D376631197}"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575218677"/>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75F1B46-B87A-4CA3-9A2B-17B8C3C86D50}" type="datetime1">
              <a:rPr lang="pl-PL">
                <a:solidFill>
                  <a:srgbClr val="000000"/>
                </a:solidFill>
              </a:rPr>
              <a:pPr>
                <a:defRPr/>
              </a:pPr>
              <a:t>2018-07-14</a:t>
            </a:fld>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909736-5305-4094-9AD8-98A9200D86C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65594688"/>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fld id="{A5AADFA1-E77D-4F1A-83C9-775CCE91D041}"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496D2-CE77-42C2-A056-D531F3ED67CB}"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46253155"/>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fld id="{3C6E7AB9-7241-43AD-9607-F21C3927025A}"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B44AE5-C027-4928-B30A-C61D71502566}"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019859638"/>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5CD1006C-60F2-48AF-B4DE-4AF3DF4A0E1C}"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333D5-E261-4C57-B86D-DEB69A10BCC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068384514"/>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BFB8BE47-319B-4F79-B568-430AF361976D}" type="datetime1">
              <a:rPr lang="pl-PL">
                <a:solidFill>
                  <a:srgbClr val="000000"/>
                </a:solidFill>
              </a:rPr>
              <a:pPr>
                <a:defRPr/>
              </a:pPr>
              <a:t>2018-07-14</a:t>
            </a:fld>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7ACA53-5A21-49B2-853A-4F0288EEADC5}"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962986449"/>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ytuł, tekst i clipar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obiektu clipart 3"/>
          <p:cNvSpPr>
            <a:spLocks noGrp="1"/>
          </p:cNvSpPr>
          <p:nvPr>
            <p:ph type="clipArt" sz="half" idx="2"/>
          </p:nvPr>
        </p:nvSpPr>
        <p:spPr>
          <a:xfrm>
            <a:off x="4648200" y="1600200"/>
            <a:ext cx="4038600" cy="4525963"/>
          </a:xfrm>
        </p:spPr>
        <p:txBody>
          <a:bodyPr/>
          <a:lstStyle/>
          <a:p>
            <a:pPr lvl="0"/>
            <a:endParaRPr lang="pl-PL" noProof="0"/>
          </a:p>
        </p:txBody>
      </p:sp>
      <p:sp>
        <p:nvSpPr>
          <p:cNvPr id="5" name="Rectangle 4"/>
          <p:cNvSpPr>
            <a:spLocks noGrp="1" noChangeArrowheads="1"/>
          </p:cNvSpPr>
          <p:nvPr>
            <p:ph type="dt" sz="half" idx="10"/>
          </p:nvPr>
        </p:nvSpPr>
        <p:spPr>
          <a:ln/>
        </p:spPr>
        <p:txBody>
          <a:bodyPr/>
          <a:lstStyle>
            <a:lvl1pPr>
              <a:defRPr/>
            </a:lvl1pPr>
          </a:lstStyle>
          <a:p>
            <a:pPr>
              <a:defRPr/>
            </a:pPr>
            <a:fld id="{DA5FD6CA-7115-47CD-8D18-FDF77A247227}"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41006-EDC0-432D-8CE9-47035E58DAC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60333847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obiektu clipart 2"/>
          <p:cNvSpPr>
            <a:spLocks noGrp="1"/>
          </p:cNvSpPr>
          <p:nvPr>
            <p:ph type="clipArt" sz="half" idx="1"/>
          </p:nvPr>
        </p:nvSpPr>
        <p:spPr>
          <a:xfrm>
            <a:off x="457200" y="1600200"/>
            <a:ext cx="4038600" cy="4525963"/>
          </a:xfrm>
        </p:spPr>
        <p:txBody>
          <a:bodyPr/>
          <a:lstStyle/>
          <a:p>
            <a:pPr lvl="0"/>
            <a:endParaRPr lang="pl-PL" noProof="0"/>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1210FFDD-FBC4-4117-9A84-F2AC551281A0}"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6BE02-0443-44D0-9BFE-E04D3D488E82}"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377645568"/>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AndTx" preserve="1">
  <p:cSld name="Tytuł, 2 elementy zawartości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57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fld id="{FF6F9274-CAA2-489D-8B65-6BF9C9658A6F}" type="datetime1">
              <a:rPr lang="pl-PL">
                <a:solidFill>
                  <a:srgbClr val="000000"/>
                </a:solidFill>
              </a:rPr>
              <a:pPr>
                <a:defRPr/>
              </a:pPr>
              <a:t>2018-07-14</a:t>
            </a:fld>
            <a:endParaRPr lang="pl-PL">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860E5DB-1FA0-4193-996C-5017CC231007}"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26745520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fld id="{1A14711E-5EF4-4835-AFC3-84DEBACA0714}" type="datetime1">
              <a:rPr lang="pl-PL">
                <a:solidFill>
                  <a:srgbClr val="000000"/>
                </a:solidFill>
              </a:rPr>
              <a:pPr>
                <a:defRPr/>
              </a:pPr>
              <a:t>2018-07-14</a:t>
            </a:fld>
            <a:endParaRPr lang="pl-PL">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B06D385-CA40-4E8F-8253-0672FE662F9A}"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84659465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fld id="{1A14711E-5EF4-4835-AFC3-84DEBACA0714}" type="datetime1">
              <a:rPr lang="pl-PL"/>
              <a:pPr>
                <a:defRPr/>
              </a:pPr>
              <a:t>2018-07-14</a:t>
            </a:fld>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AB06D385-CA40-4E8F-8253-0672FE662F9A}" type="slidenum">
              <a:rPr lang="pl-PL" altLang="pl-PL"/>
              <a:pPr>
                <a:defRPr/>
              </a:pPr>
              <a:t>‹#›</a:t>
            </a:fld>
            <a:endParaRPr lang="pl-PL" altLang="pl-PL"/>
          </a:p>
        </p:txBody>
      </p:sp>
    </p:spTree>
    <p:extLst>
      <p:ext uri="{BB962C8B-B14F-4D97-AF65-F5344CB8AC3E}">
        <p14:creationId xmlns:p14="http://schemas.microsoft.com/office/powerpoint/2010/main" val="1863858600"/>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OverTx" preserve="1">
  <p:cSld name="Tytuł i zawartość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8229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3938588"/>
            <a:ext cx="8229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DB5F99DC-3313-4482-B947-D82CD3C96C23}"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887363-CACE-4584-941C-898DA7CA1BEE}"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79886141"/>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79D58419-FDCB-4872-B4C9-46FE19C921D9}"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FE6967-E846-4B12-A746-2AB1AE87428D}"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908304031"/>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2A345EC1-4876-4083-A033-F35680A72889}"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CA7F3D-CDB1-4BA4-BE9C-999BB313E7E4}"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52920226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ytuł i zawartość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8229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3938588"/>
            <a:ext cx="8229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DB5F99DC-3313-4482-B947-D82CD3C96C23}"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70887363-CACE-4584-941C-898DA7CA1BEE}" type="slidenum">
              <a:rPr lang="pl-PL" altLang="pl-PL"/>
              <a:pPr>
                <a:defRPr/>
              </a:pPr>
              <a:t>‹#›</a:t>
            </a:fld>
            <a:endParaRPr lang="pl-PL" altLang="pl-PL"/>
          </a:p>
        </p:txBody>
      </p:sp>
    </p:spTree>
    <p:extLst>
      <p:ext uri="{BB962C8B-B14F-4D97-AF65-F5344CB8AC3E}">
        <p14:creationId xmlns:p14="http://schemas.microsoft.com/office/powerpoint/2010/main" val="416887476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79D58419-FDCB-4872-B4C9-46FE19C921D9}"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72FE6967-E846-4B12-A746-2AB1AE87428D}" type="slidenum">
              <a:rPr lang="pl-PL" altLang="pl-PL"/>
              <a:pPr>
                <a:defRPr/>
              </a:pPr>
              <a:t>‹#›</a:t>
            </a:fld>
            <a:endParaRPr lang="pl-PL" altLang="pl-PL"/>
          </a:p>
        </p:txBody>
      </p:sp>
    </p:spTree>
    <p:extLst>
      <p:ext uri="{BB962C8B-B14F-4D97-AF65-F5344CB8AC3E}">
        <p14:creationId xmlns:p14="http://schemas.microsoft.com/office/powerpoint/2010/main" val="59197912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2A345EC1-4876-4083-A033-F35680A72889}"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B9CA7F3D-CDB1-4BA4-BE9C-999BB313E7E4}" type="slidenum">
              <a:rPr lang="pl-PL" altLang="pl-PL"/>
              <a:pPr>
                <a:defRPr/>
              </a:pPr>
              <a:t>‹#›</a:t>
            </a:fld>
            <a:endParaRPr lang="pl-PL" altLang="pl-PL"/>
          </a:p>
        </p:txBody>
      </p:sp>
    </p:spTree>
    <p:extLst>
      <p:ext uri="{BB962C8B-B14F-4D97-AF65-F5344CB8AC3E}">
        <p14:creationId xmlns:p14="http://schemas.microsoft.com/office/powerpoint/2010/main" val="17138438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1053668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fld id="{33031533-229F-4ED0-9619-C81CA789197B}" type="datetime1">
              <a:rPr lang="pl-PL"/>
              <a:pPr>
                <a:defRPr/>
              </a:pPr>
              <a:t>2018-07-14</a:t>
            </a:fld>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6BF7BA31-C160-48EE-818A-B3A846B946A4}" type="slidenum">
              <a:rPr lang="pl-PL" altLang="pl-PL"/>
              <a:pPr>
                <a:defRPr/>
              </a:pPr>
              <a:t>‹#›</a:t>
            </a:fld>
            <a:endParaRPr lang="pl-PL" altLang="pl-PL"/>
          </a:p>
        </p:txBody>
      </p:sp>
    </p:spTree>
    <p:extLst>
      <p:ext uri="{BB962C8B-B14F-4D97-AF65-F5344CB8AC3E}">
        <p14:creationId xmlns:p14="http://schemas.microsoft.com/office/powerpoint/2010/main" val="190210806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07068792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74905472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84811006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88457746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42432583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86269201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063641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1287975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691737883"/>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84809801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fld id="{ED8AE3BD-DC89-4415-BE96-17D9A2E2C94D}" type="datetime1">
              <a:rPr lang="pl-PL"/>
              <a:pPr>
                <a:defRPr/>
              </a:pPr>
              <a:t>2018-07-14</a:t>
            </a:fld>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63DBCA5B-C698-435D-ACE0-4AB533E50D9D}" type="slidenum">
              <a:rPr lang="pl-PL" altLang="pl-PL"/>
              <a:pPr>
                <a:defRPr/>
              </a:pPr>
              <a:t>‹#›</a:t>
            </a:fld>
            <a:endParaRPr lang="pl-PL" altLang="pl-PL"/>
          </a:p>
        </p:txBody>
      </p:sp>
    </p:spTree>
    <p:extLst>
      <p:ext uri="{BB962C8B-B14F-4D97-AF65-F5344CB8AC3E}">
        <p14:creationId xmlns:p14="http://schemas.microsoft.com/office/powerpoint/2010/main" val="31820186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069537382"/>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2A345EC1-4876-4083-A033-F35680A72889}"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CA7F3D-CDB1-4BA4-BE9C-999BB313E7E4}"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49381527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55719284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64093704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87254813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91369302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98782185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26547937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0130845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8453134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76B4B2CB-799E-4D8D-B947-96B152DF3F25}"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D2A552F4-0A97-4234-BFB6-F57ECEB8D3AC}" type="slidenum">
              <a:rPr lang="pl-PL" altLang="pl-PL"/>
              <a:pPr>
                <a:defRPr/>
              </a:pPr>
              <a:t>‹#›</a:t>
            </a:fld>
            <a:endParaRPr lang="pl-PL" altLang="pl-PL"/>
          </a:p>
        </p:txBody>
      </p:sp>
    </p:spTree>
    <p:extLst>
      <p:ext uri="{BB962C8B-B14F-4D97-AF65-F5344CB8AC3E}">
        <p14:creationId xmlns:p14="http://schemas.microsoft.com/office/powerpoint/2010/main" val="901166758"/>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88200655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0956491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5949108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38027529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fld id="{2A345EC1-4876-4083-A033-F35680A72889}" type="datetime1">
              <a:rPr lang="pl-PL">
                <a:solidFill>
                  <a:srgbClr val="000000"/>
                </a:solidFill>
              </a:rPr>
              <a:pPr>
                <a:defRPr/>
              </a:pPr>
              <a:t>2018-07-14</a:t>
            </a:fld>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CA7F3D-CDB1-4BA4-BE9C-999BB313E7E4}"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493815275"/>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76781275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82187257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0682109"/>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50376173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0889281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fld id="{25B081FC-D764-4778-9B96-B427417F95AC}" type="datetime1">
              <a:rPr lang="pl-PL"/>
              <a:pPr>
                <a:defRPr/>
              </a:pPr>
              <a:t>2018-07-14</a:t>
            </a:fld>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84FB8993-DD5E-4ECB-A3E3-9D4ABE60A46C}" type="slidenum">
              <a:rPr lang="pl-PL" altLang="pl-PL"/>
              <a:pPr>
                <a:defRPr/>
              </a:pPr>
              <a:t>‹#›</a:t>
            </a:fld>
            <a:endParaRPr lang="pl-PL" altLang="pl-PL"/>
          </a:p>
        </p:txBody>
      </p:sp>
    </p:spTree>
    <p:extLst>
      <p:ext uri="{BB962C8B-B14F-4D97-AF65-F5344CB8AC3E}">
        <p14:creationId xmlns:p14="http://schemas.microsoft.com/office/powerpoint/2010/main" val="40867653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958186415"/>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644982062"/>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30262379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0570459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825173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22444661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15677896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37214995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32968920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9097042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fld id="{F075659A-8BFB-42EC-9F6D-D8DA49F6325C}" type="datetime1">
              <a:rPr lang="pl-PL"/>
              <a:pPr>
                <a:defRPr/>
              </a:pPr>
              <a:t>2018-07-14</a:t>
            </a:fld>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DC133819-6708-4DAB-BC85-13D376631197}" type="slidenum">
              <a:rPr lang="pl-PL" altLang="pl-PL"/>
              <a:pPr>
                <a:defRPr/>
              </a:pPr>
              <a:t>‹#›</a:t>
            </a:fld>
            <a:endParaRPr lang="pl-PL" altLang="pl-PL"/>
          </a:p>
        </p:txBody>
      </p:sp>
    </p:spTree>
    <p:extLst>
      <p:ext uri="{BB962C8B-B14F-4D97-AF65-F5344CB8AC3E}">
        <p14:creationId xmlns:p14="http://schemas.microsoft.com/office/powerpoint/2010/main" val="168172299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4766350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00952094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50785355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211166629"/>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45008886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62048962"/>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93650129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10264340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13080143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9899297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75F1B46-B87A-4CA3-9A2B-17B8C3C86D50}" type="datetime1">
              <a:rPr lang="pl-PL"/>
              <a:pPr>
                <a:defRPr/>
              </a:pPr>
              <a:t>2018-07-14</a:t>
            </a:fld>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20909736-5305-4094-9AD8-98A9200D86C3}" type="slidenum">
              <a:rPr lang="pl-PL" altLang="pl-PL"/>
              <a:pPr>
                <a:defRPr/>
              </a:pPr>
              <a:t>‹#›</a:t>
            </a:fld>
            <a:endParaRPr lang="pl-PL" altLang="pl-PL"/>
          </a:p>
        </p:txBody>
      </p:sp>
    </p:spTree>
    <p:extLst>
      <p:ext uri="{BB962C8B-B14F-4D97-AF65-F5344CB8AC3E}">
        <p14:creationId xmlns:p14="http://schemas.microsoft.com/office/powerpoint/2010/main" val="3399454070"/>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46608405"/>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464692283"/>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17240793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339552496"/>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06083009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995765506"/>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80306763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17813017"/>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483393653"/>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4167655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fld id="{A5AADFA1-E77D-4F1A-83C9-775CCE91D041}"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226496D2-CE77-42C2-A056-D531F3ED67CB}" type="slidenum">
              <a:rPr lang="pl-PL" altLang="pl-PL"/>
              <a:pPr>
                <a:defRPr/>
              </a:pPr>
              <a:t>‹#›</a:t>
            </a:fld>
            <a:endParaRPr lang="pl-PL" altLang="pl-PL"/>
          </a:p>
        </p:txBody>
      </p:sp>
    </p:spTree>
    <p:extLst>
      <p:ext uri="{BB962C8B-B14F-4D97-AF65-F5344CB8AC3E}">
        <p14:creationId xmlns:p14="http://schemas.microsoft.com/office/powerpoint/2010/main" val="57391660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26780957"/>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12262833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8317737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606381248"/>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56470124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581720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913191038"/>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16046965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3872E30D-ECF4-4B1A-A13D-B2CC31517FC0}"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C7179AB3-7622-49BE-82C1-EF47BE5F3DB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16303904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CB34E078-89FC-4951-BCA3-FD75D381075E}"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50A0639B-7B27-4159-96BC-232FAE5CEB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407577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fld id="{3C6E7AB9-7241-43AD-9607-F21C3927025A}" type="datetime1">
              <a:rPr lang="pl-PL"/>
              <a:pPr>
                <a:defRPr/>
              </a:pPr>
              <a:t>2018-07-14</a:t>
            </a:fld>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CBB44AE5-C027-4928-B30A-C61D71502566}" type="slidenum">
              <a:rPr lang="pl-PL" altLang="pl-PL"/>
              <a:pPr>
                <a:defRPr/>
              </a:pPr>
              <a:t>‹#›</a:t>
            </a:fld>
            <a:endParaRPr lang="pl-PL" altLang="pl-PL"/>
          </a:p>
        </p:txBody>
      </p:sp>
    </p:spTree>
    <p:extLst>
      <p:ext uri="{BB962C8B-B14F-4D97-AF65-F5344CB8AC3E}">
        <p14:creationId xmlns:p14="http://schemas.microsoft.com/office/powerpoint/2010/main" val="279261145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8CA2FDBF-9595-4534-9A3D-5CC9A377B779}"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A995CAF-F08B-4121-B62A-C6EF9D50F10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26566783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9A4FD3C0-F60D-4C1C-8B06-AF168A0C1C00}"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F57593E9-417E-4E08-AC07-238621FEAE23}"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3870832"/>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Symbol zastępczy daty 3"/>
          <p:cNvSpPr>
            <a:spLocks noGrp="1"/>
          </p:cNvSpPr>
          <p:nvPr>
            <p:ph type="dt" sz="half" idx="10"/>
          </p:nvPr>
        </p:nvSpPr>
        <p:spPr/>
        <p:txBody>
          <a:bodyPr/>
          <a:lstStyle>
            <a:lvl1pPr>
              <a:defRPr/>
            </a:lvl1pPr>
          </a:lstStyle>
          <a:p>
            <a:pPr>
              <a:defRPr/>
            </a:pPr>
            <a:fld id="{61ABB945-A7AF-4927-B2C5-08ADDBCE8AF0}"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71A32C60-27F3-4ED3-8EBC-362C8DCB5DB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62836965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DD7A8949-B692-4360-8C5B-A03551565911}"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5DCCDC0-499C-42B7-87F8-198ADCF6647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503284514"/>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056779A-F888-4DDA-8C03-7ADFB775F2FF}"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35BBC19-E988-4D0E-8AE0-184F98A0388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54973031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C756AA35-4D64-48DE-9F23-97867B616E34}" type="datetimeFigureOut">
              <a:rPr lang="pl-PL">
                <a:solidFill>
                  <a:prstClr val="black">
                    <a:tint val="75000"/>
                  </a:prstClr>
                </a:solidFill>
              </a:rPr>
              <a:pPr>
                <a:defRPr/>
              </a:pPr>
              <a:t>2018-07-14</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25846622-DE69-465D-BA83-A0794D83209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606918015"/>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D5665D7F-577D-4C95-9750-13E765CD20BA}" type="datetimeFigureOut">
              <a:rPr lang="pl-PL">
                <a:solidFill>
                  <a:prstClr val="black">
                    <a:tint val="75000"/>
                  </a:prstClr>
                </a:solidFill>
              </a:rPr>
              <a:pPr>
                <a:defRPr/>
              </a:pPr>
              <a:t>2018-07-14</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4961C0F1-68CC-41E9-829D-3A96B01A1F1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250243516"/>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EC930DF0-8382-4578-97FF-259CCC3BFE48}" type="datetimeFigureOut">
              <a:rPr lang="pl-PL">
                <a:solidFill>
                  <a:prstClr val="black">
                    <a:tint val="75000"/>
                  </a:prstClr>
                </a:solidFill>
              </a:rPr>
              <a:pPr>
                <a:defRPr/>
              </a:pPr>
              <a:t>2018-07-14</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9CA0C4B6-D9C3-4DDA-9B43-5D48334FBB9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111421718"/>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9F9F8F96-BF19-4DB1-B2A7-FC10A8435E4A}" type="datetimeFigureOut">
              <a:rPr lang="pl-PL">
                <a:solidFill>
                  <a:prstClr val="black">
                    <a:tint val="75000"/>
                  </a:prstClr>
                </a:solidFill>
              </a:rPr>
              <a:pPr>
                <a:defRPr/>
              </a:pPr>
              <a:t>2018-07-14</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0B244DC5-F13B-4831-9952-BB00DEAD578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341428365"/>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65150A88-801D-43F7-8220-ED6207F17F2E}" type="datetimeFigureOut">
              <a:rPr lang="pl-PL">
                <a:solidFill>
                  <a:prstClr val="black">
                    <a:tint val="75000"/>
                  </a:prstClr>
                </a:solidFill>
              </a:rPr>
              <a:pPr>
                <a:defRPr/>
              </a:pPr>
              <a:t>2018-07-14</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D427440-CE82-43F0-B49A-2AA8B8F4F8D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98560945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10.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theme" Target="../theme/theme11.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6CB7ADD-A950-4B05-AB18-D86061F38810}" type="datetime1">
              <a:rPr lang="pl-PL"/>
              <a:pPr>
                <a:defRPr/>
              </a:pPr>
              <a:t>2018-07-14</a:t>
            </a:fld>
            <a:endParaRPr lang="pl-PL"/>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pl-PL"/>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6F3D0DB9-422D-4E1B-BF7E-906B17927031}"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6CB7ADD-A950-4B05-AB18-D86061F38810}" type="datetime1">
              <a:rPr lang="pl-PL">
                <a:solidFill>
                  <a:srgbClr val="000000"/>
                </a:solidFill>
              </a:rPr>
              <a:pPr>
                <a:defRPr/>
              </a:pPr>
              <a:t>2018-07-14</a:t>
            </a:fld>
            <a:endParaRPr lang="pl-PL">
              <a:solidFill>
                <a:srgbClr val="000000"/>
              </a:solidFill>
            </a:endParaRPr>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pl-PL">
              <a:solidFill>
                <a:srgbClr val="000000"/>
              </a:solidFill>
            </a:endParaRPr>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6F3D0DB9-422D-4E1B-BF7E-906B17927031}"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96510041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6CB7ADD-A950-4B05-AB18-D86061F38810}" type="datetime1">
              <a:rPr lang="pl-PL">
                <a:solidFill>
                  <a:srgbClr val="000000"/>
                </a:solidFill>
              </a:rPr>
              <a:pPr>
                <a:defRPr/>
              </a:pPr>
              <a:t>2018-07-14</a:t>
            </a:fld>
            <a:endParaRPr lang="pl-PL">
              <a:solidFill>
                <a:srgbClr val="000000"/>
              </a:solidFill>
            </a:endParaRPr>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pl-PL">
              <a:solidFill>
                <a:srgbClr val="000000"/>
              </a:solidFill>
            </a:endParaRPr>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6F3D0DB9-422D-4E1B-BF7E-906B17927031}"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9653074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41159924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857" r:id="rId13"/>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194530437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858" r:id="rId13"/>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235144418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189357402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2636975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76377522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165630885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4FEE">
            <a:alpha val="14000"/>
          </a:srgbClr>
        </a:solidFill>
        <a:effectLst/>
      </p:bgPr>
    </p:bg>
    <p:spTree>
      <p:nvGrpSpPr>
        <p:cNvPr id="1" name=""/>
        <p:cNvGrpSpPr/>
        <p:nvPr/>
      </p:nvGrpSpPr>
      <p:grpSpPr>
        <a:xfrm>
          <a:off x="0" y="0"/>
          <a:ext cx="0" cy="0"/>
          <a:chOff x="0" y="0"/>
          <a:chExt cx="0" cy="0"/>
        </a:xfrm>
      </p:grpSpPr>
      <p:sp>
        <p:nvSpPr>
          <p:cNvPr id="8194"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8195"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5AA816CD-29B2-46B1-AA6B-90AA6D68C384}" type="datetimeFigureOut">
              <a:rPr lang="pl-PL">
                <a:solidFill>
                  <a:prstClr val="black">
                    <a:tint val="75000"/>
                  </a:prstClr>
                </a:solidFill>
              </a:rPr>
              <a:pPr eaLnBrk="1" hangingPunct="1">
                <a:defRPr/>
              </a:pPr>
              <a:t>2018-07-14</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6E63347C-C459-45B9-BCD5-9A6F1D3F729F}" type="slidenum">
              <a:rPr lang="pl-PL">
                <a:solidFill>
                  <a:prstClr val="black">
                    <a:tint val="75000"/>
                  </a:prstClr>
                </a:solidFill>
              </a:rPr>
              <a:pPr eaLnBrk="1" hangingPunct="1">
                <a:defRPr/>
              </a:pPr>
              <a:t>‹#›</a:t>
            </a:fld>
            <a:endParaRPr lang="pl-PL">
              <a:solidFill>
                <a:prstClr val="black">
                  <a:tint val="75000"/>
                </a:prstClr>
              </a:solidFill>
            </a:endParaRPr>
          </a:p>
        </p:txBody>
      </p:sp>
    </p:spTree>
    <p:extLst>
      <p:ext uri="{BB962C8B-B14F-4D97-AF65-F5344CB8AC3E}">
        <p14:creationId xmlns:p14="http://schemas.microsoft.com/office/powerpoint/2010/main" val="40410868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20.xml"/></Relationships>
</file>

<file path=ppt/slides/_rels/slide1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4.png"/><Relationship Id="rId4" Type="http://schemas.openxmlformats.org/officeDocument/2006/relationships/chart" Target="../charts/char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4.png"/><Relationship Id="rId4" Type="http://schemas.openxmlformats.org/officeDocument/2006/relationships/chart" Target="../charts/chart2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chart" Target="../charts/chart26.xml"/></Relationships>
</file>

<file path=ppt/slides/_rels/slide2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4.png"/><Relationship Id="rId4" Type="http://schemas.openxmlformats.org/officeDocument/2006/relationships/chart" Target="../charts/chart28.xml"/></Relationships>
</file>

<file path=ppt/slides/_rels/slide2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8.xml"/><Relationship Id="rId1" Type="http://schemas.openxmlformats.org/officeDocument/2006/relationships/slideLayout" Target="../slideLayouts/slideLayout87.xml"/><Relationship Id="rId5" Type="http://schemas.openxmlformats.org/officeDocument/2006/relationships/image" Target="../media/image4.png"/><Relationship Id="rId4" Type="http://schemas.openxmlformats.org/officeDocument/2006/relationships/chart" Target="../charts/chart30.xml"/></Relationships>
</file>

<file path=ppt/slides/_rels/slide2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4.png"/><Relationship Id="rId4" Type="http://schemas.openxmlformats.org/officeDocument/2006/relationships/chart" Target="../charts/chart32.xml"/></Relationships>
</file>

<file path=ppt/slides/_rels/slide2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0.xml"/><Relationship Id="rId1" Type="http://schemas.openxmlformats.org/officeDocument/2006/relationships/slideLayout" Target="../slideLayouts/slideLayout111.xml"/><Relationship Id="rId5" Type="http://schemas.openxmlformats.org/officeDocument/2006/relationships/image" Target="../media/image4.png"/><Relationship Id="rId4" Type="http://schemas.openxmlformats.org/officeDocument/2006/relationships/chart" Target="../charts/chart34.xml"/></Relationships>
</file>

<file path=ppt/slides/_rels/slide2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1.xml"/><Relationship Id="rId1" Type="http://schemas.openxmlformats.org/officeDocument/2006/relationships/slideLayout" Target="../slideLayouts/slideLayout123.xml"/><Relationship Id="rId5" Type="http://schemas.openxmlformats.org/officeDocument/2006/relationships/chart" Target="../charts/chart3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QuickStyle" Target="../diagrams/quickStyle2.xml"/><Relationship Id="rId3" Type="http://schemas.openxmlformats.org/officeDocument/2006/relationships/chart" Target="../charts/chart37.xml"/><Relationship Id="rId7" Type="http://schemas.openxmlformats.org/officeDocument/2006/relationships/diagramQuickStyle" Target="../diagrams/quickStyle1.xml"/><Relationship Id="rId12" Type="http://schemas.openxmlformats.org/officeDocument/2006/relationships/diagramLayout" Target="../diagrams/layout2.xml"/><Relationship Id="rId2" Type="http://schemas.openxmlformats.org/officeDocument/2006/relationships/notesSlide" Target="../notesSlides/notesSlide22.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Data" Target="../diagrams/data2.xml"/><Relationship Id="rId5" Type="http://schemas.openxmlformats.org/officeDocument/2006/relationships/diagramData" Target="../diagrams/data1.xml"/><Relationship Id="rId15" Type="http://schemas.microsoft.com/office/2007/relationships/diagramDrawing" Target="../diagrams/drawing2.xml"/><Relationship Id="rId10" Type="http://schemas.openxmlformats.org/officeDocument/2006/relationships/chart" Target="../charts/chart39.xml"/><Relationship Id="rId4" Type="http://schemas.openxmlformats.org/officeDocument/2006/relationships/chart" Target="../charts/chart38.xml"/><Relationship Id="rId9" Type="http://schemas.microsoft.com/office/2007/relationships/diagramDrawing" Target="../diagrams/drawing1.xml"/><Relationship Id="rId14" Type="http://schemas.openxmlformats.org/officeDocument/2006/relationships/diagramColors" Target="../diagrams/colors2.xml"/></Relationships>
</file>

<file path=ppt/slides/_rels/slide28.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chart" Target="../charts/chart4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chart" Target="../charts/char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mapy.geoportal.gov.pl/iMapLite/KMZBPublic.html"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1052736"/>
            <a:ext cx="7772400" cy="1829761"/>
          </a:xfrm>
        </p:spPr>
        <p:txBody>
          <a:bodyPr>
            <a:normAutofit/>
          </a:bodyPr>
          <a:lstStyle/>
          <a:p>
            <a:pPr algn="ctr"/>
            <a:r>
              <a:rPr lang="pl-PL" sz="3600" dirty="0"/>
              <a:t>DEBATA SPOŁECZNA</a:t>
            </a:r>
            <a:br>
              <a:rPr lang="pl-PL" sz="3600" dirty="0"/>
            </a:br>
            <a:r>
              <a:rPr lang="pl-PL" sz="3600" dirty="0"/>
              <a:t>dotycząca bezpieczeństwa</a:t>
            </a:r>
            <a:br>
              <a:rPr lang="pl-PL" sz="3600" dirty="0"/>
            </a:br>
            <a:endParaRPr lang="pl-PL" sz="3600" dirty="0">
              <a:solidFill>
                <a:srgbClr val="FF0000"/>
              </a:solidFill>
            </a:endParaRPr>
          </a:p>
        </p:txBody>
      </p:sp>
      <p:pic>
        <p:nvPicPr>
          <p:cNvPr id="6" name="Picture 7"/>
          <p:cNvPicPr>
            <a:picLocks noChangeAspect="1" noChangeArrowheads="1"/>
          </p:cNvPicPr>
          <p:nvPr/>
        </p:nvPicPr>
        <p:blipFill>
          <a:blip r:embed="rId2" cstate="print"/>
          <a:srcRect/>
          <a:stretch>
            <a:fillRect/>
          </a:stretch>
        </p:blipFill>
        <p:spPr bwMode="auto">
          <a:xfrm>
            <a:off x="251520" y="2588716"/>
            <a:ext cx="1806398" cy="2127536"/>
          </a:xfrm>
          <a:prstGeom prst="rect">
            <a:avLst/>
          </a:prstGeom>
          <a:noFill/>
          <a:ln w="9525">
            <a:noFill/>
            <a:miter lim="800000"/>
            <a:headEnd/>
            <a:tailEnd/>
          </a:ln>
          <a:effectLst>
            <a:reflection blurRad="6350" stA="50000" endA="300" endPos="55500" dist="50800" dir="5400000" sy="-100000" algn="bl" rotWithShape="0"/>
          </a:effectLst>
          <a:scene3d>
            <a:camera prst="perspectiveContrastingRightFacing"/>
            <a:lightRig rig="threePt" dir="t"/>
          </a:scene3d>
        </p:spPr>
      </p:pic>
      <p:pic>
        <p:nvPicPr>
          <p:cNvPr id="8" name="Picture 8" descr="logokppnowe"/>
          <p:cNvPicPr>
            <a:picLocks noChangeAspect="1" noChangeArrowheads="1"/>
          </p:cNvPicPr>
          <p:nvPr/>
        </p:nvPicPr>
        <p:blipFill>
          <a:blip r:embed="rId3" cstate="print"/>
          <a:srcRect/>
          <a:stretch>
            <a:fillRect/>
          </a:stretch>
        </p:blipFill>
        <p:spPr bwMode="auto">
          <a:xfrm>
            <a:off x="7020272" y="2588716"/>
            <a:ext cx="1817037" cy="2136428"/>
          </a:xfrm>
          <a:prstGeom prst="rect">
            <a:avLst/>
          </a:prstGeom>
          <a:noFill/>
          <a:ln w="9525">
            <a:noFill/>
            <a:miter lim="800000"/>
            <a:headEnd/>
            <a:tailEnd/>
          </a:ln>
          <a:effectLst>
            <a:reflection blurRad="6350" stA="50000" endA="300" endPos="55500" dist="50800" dir="5400000" sy="-100000" algn="bl" rotWithShape="0"/>
          </a:effectLst>
          <a:scene3d>
            <a:camera prst="perspectiveHeroicExtremeLeftFacing"/>
            <a:lightRig rig="threePt" dir="t"/>
          </a:scene3d>
        </p:spPr>
      </p:pic>
      <p:pic>
        <p:nvPicPr>
          <p:cNvPr id="9" name="Picture 1"/>
          <p:cNvPicPr>
            <a:picLocks noChangeAspect="1" noChangeArrowheads="1"/>
          </p:cNvPicPr>
          <p:nvPr/>
        </p:nvPicPr>
        <p:blipFill>
          <a:blip r:embed="rId4" cstate="print"/>
          <a:srcRect/>
          <a:stretch>
            <a:fillRect/>
          </a:stretch>
        </p:blipFill>
        <p:spPr bwMode="auto">
          <a:xfrm>
            <a:off x="3923928" y="2516708"/>
            <a:ext cx="1478742" cy="1958615"/>
          </a:xfrm>
          <a:prstGeom prst="rect">
            <a:avLst/>
          </a:prstGeom>
          <a:noFill/>
          <a:ln w="9525">
            <a:noFill/>
            <a:miter lim="800000"/>
            <a:headEnd/>
            <a:tailEnd/>
          </a:ln>
          <a:effectLst>
            <a:reflection blurRad="6350" stA="52000" endA="300" endPos="35000" dir="5400000" sy="-100000" algn="bl" rotWithShape="0"/>
          </a:effectLst>
        </p:spPr>
      </p:pic>
      <p:pic>
        <p:nvPicPr>
          <p:cNvPr id="7" name="Obraz 3"/>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 </a:t>
            </a:r>
          </a:p>
        </p:txBody>
      </p:sp>
      <p:grpSp>
        <p:nvGrpSpPr>
          <p:cNvPr id="10" name="Grupa 9"/>
          <p:cNvGrpSpPr/>
          <p:nvPr/>
        </p:nvGrpSpPr>
        <p:grpSpPr>
          <a:xfrm>
            <a:off x="-18224" y="0"/>
            <a:ext cx="9162224" cy="6821376"/>
            <a:chOff x="-18224" y="0"/>
            <a:chExt cx="9162224" cy="6821376"/>
          </a:xfrm>
        </p:grpSpPr>
        <p:sp>
          <p:nvSpPr>
            <p:cNvPr id="13" name="Prostokąt 12"/>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4" name="Grupa 13"/>
            <p:cNvGrpSpPr/>
            <p:nvPr/>
          </p:nvGrpSpPr>
          <p:grpSpPr>
            <a:xfrm>
              <a:off x="-18224" y="0"/>
              <a:ext cx="9162224" cy="838200"/>
              <a:chOff x="0" y="0"/>
              <a:chExt cx="9125784" cy="838200"/>
            </a:xfrm>
          </p:grpSpPr>
          <p:pic>
            <p:nvPicPr>
              <p:cNvPr id="15" name="Obraz 1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6" name="Prostokąt 1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7" name="Picture 5" descr="C:\Users\Osiadacz M\Desktop\pulpit\Prezentacje Styczyński\Dzielnicowy Wojtaś prezentacja\zdjęcia i materiały\mias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86086"/>
      </p:ext>
    </p:extLst>
  </p:cSld>
  <p:clrMapOvr>
    <a:masterClrMapping/>
  </p:clrMapOvr>
  <p:transition spd="med" advTm="6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4107610303"/>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1445250533"/>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71981" y="4345931"/>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68277" y="4345931"/>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3" name="pole tekstowe 22"/>
          <p:cNvSpPr txBox="1">
            <a:spLocks noChangeArrowheads="1"/>
          </p:cNvSpPr>
          <p:nvPr/>
        </p:nvSpPr>
        <p:spPr bwMode="auto">
          <a:xfrm>
            <a:off x="273451" y="4345931"/>
            <a:ext cx="700986" cy="307777"/>
          </a:xfrm>
          <a:prstGeom prst="rect">
            <a:avLst/>
          </a:prstGeom>
          <a:noFill/>
          <a:ln w="9525">
            <a:noFill/>
            <a:miter lim="800000"/>
            <a:headEnd/>
            <a:tailEnd/>
          </a:ln>
        </p:spPr>
        <p:txBody>
          <a:bodyPr wrap="square">
            <a:spAutoFit/>
          </a:bodyPr>
          <a:lstStyle/>
          <a:p>
            <a:pPr algn="ctr">
              <a:defRPr/>
            </a:pPr>
            <a:endParaRPr lang="pl-PL" sz="1400" b="1" i="1" dirty="0">
              <a:solidFill>
                <a:srgbClr val="FFFF00"/>
              </a:solidFill>
              <a:latin typeface="+mj-lt"/>
            </a:endParaRPr>
          </a:p>
        </p:txBody>
      </p:sp>
      <p:sp>
        <p:nvSpPr>
          <p:cNvPr id="26" name="pole tekstowe 25"/>
          <p:cNvSpPr txBox="1">
            <a:spLocks noChangeArrowheads="1"/>
          </p:cNvSpPr>
          <p:nvPr/>
        </p:nvSpPr>
        <p:spPr bwMode="auto">
          <a:xfrm>
            <a:off x="3057850" y="4986519"/>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0,00</a:t>
            </a:r>
          </a:p>
        </p:txBody>
      </p:sp>
      <p:sp>
        <p:nvSpPr>
          <p:cNvPr id="27" name="pole tekstowe 26"/>
          <p:cNvSpPr txBox="1">
            <a:spLocks noChangeArrowheads="1"/>
          </p:cNvSpPr>
          <p:nvPr/>
        </p:nvSpPr>
        <p:spPr bwMode="auto">
          <a:xfrm>
            <a:off x="4209444" y="4979407"/>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0,00</a:t>
            </a:r>
          </a:p>
        </p:txBody>
      </p:sp>
      <p:sp>
        <p:nvSpPr>
          <p:cNvPr id="28" name="pole tekstowe 27"/>
          <p:cNvSpPr txBox="1">
            <a:spLocks noChangeArrowheads="1"/>
          </p:cNvSpPr>
          <p:nvPr/>
        </p:nvSpPr>
        <p:spPr bwMode="auto">
          <a:xfrm>
            <a:off x="5367684" y="4998203"/>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0,00</a:t>
            </a:r>
          </a:p>
        </p:txBody>
      </p:sp>
      <p:sp>
        <p:nvSpPr>
          <p:cNvPr id="29" name="pole tekstowe 28"/>
          <p:cNvSpPr txBox="1">
            <a:spLocks noChangeArrowheads="1"/>
          </p:cNvSpPr>
          <p:nvPr/>
        </p:nvSpPr>
        <p:spPr bwMode="auto">
          <a:xfrm>
            <a:off x="6576724" y="500379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0,00</a:t>
            </a:r>
          </a:p>
        </p:txBody>
      </p:sp>
      <p:sp>
        <p:nvSpPr>
          <p:cNvPr id="34" name="pole tekstowe 33"/>
          <p:cNvSpPr txBox="1">
            <a:spLocks noChangeArrowheads="1"/>
          </p:cNvSpPr>
          <p:nvPr/>
        </p:nvSpPr>
        <p:spPr bwMode="auto">
          <a:xfrm>
            <a:off x="7709564" y="5009887"/>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0,18</a:t>
            </a:r>
          </a:p>
        </p:txBody>
      </p:sp>
      <p:sp>
        <p:nvSpPr>
          <p:cNvPr id="19" name="Prostokąt 18"/>
          <p:cNvSpPr/>
          <p:nvPr/>
        </p:nvSpPr>
        <p:spPr>
          <a:xfrm>
            <a:off x="1601670" y="126527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rPr>
              <a:t>Bójka, pobicie </a:t>
            </a:r>
            <a:r>
              <a:rPr lang="pl-PL" sz="2000" b="1" i="1" dirty="0">
                <a:solidFill>
                  <a:schemeClr val="accent2">
                    <a:lumMod val="50000"/>
                  </a:schemeClr>
                </a:solidFill>
                <a:latin typeface="+mn-lt"/>
                <a:cs typeface="+mn-cs"/>
              </a:rPr>
              <a:t>- </a:t>
            </a:r>
            <a:r>
              <a:rPr lang="pl-PL" sz="2000" b="1" i="1" dirty="0">
                <a:solidFill>
                  <a:schemeClr val="accent2">
                    <a:lumMod val="50000"/>
                  </a:schemeClr>
                </a:solidFill>
              </a:rPr>
              <a:t>przestępstwa stwierdzone</a:t>
            </a:r>
            <a:endParaRPr lang="pl-PL" sz="2000" b="1" i="1" dirty="0">
              <a:solidFill>
                <a:schemeClr val="accent2">
                  <a:lumMod val="50000"/>
                </a:schemeClr>
              </a:solidFill>
              <a:latin typeface="+mn-lt"/>
            </a:endParaRPr>
          </a:p>
        </p:txBody>
      </p:sp>
      <p:grpSp>
        <p:nvGrpSpPr>
          <p:cNvPr id="24" name="Grupa 23"/>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298243194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4097710949"/>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3629673570"/>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6" name="pole tekstowe 25"/>
          <p:cNvSpPr txBox="1">
            <a:spLocks noChangeArrowheads="1"/>
          </p:cNvSpPr>
          <p:nvPr/>
        </p:nvSpPr>
        <p:spPr bwMode="auto">
          <a:xfrm>
            <a:off x="3057850" y="4998711"/>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6,47</a:t>
            </a:r>
          </a:p>
        </p:txBody>
      </p:sp>
      <p:sp>
        <p:nvSpPr>
          <p:cNvPr id="27" name="pole tekstowe 26"/>
          <p:cNvSpPr txBox="1">
            <a:spLocks noChangeArrowheads="1"/>
          </p:cNvSpPr>
          <p:nvPr/>
        </p:nvSpPr>
        <p:spPr bwMode="auto">
          <a:xfrm>
            <a:off x="4209444" y="4991599"/>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0,85</a:t>
            </a:r>
          </a:p>
        </p:txBody>
      </p:sp>
      <p:sp>
        <p:nvSpPr>
          <p:cNvPr id="28" name="pole tekstowe 27"/>
          <p:cNvSpPr txBox="1">
            <a:spLocks noChangeArrowheads="1"/>
          </p:cNvSpPr>
          <p:nvPr/>
        </p:nvSpPr>
        <p:spPr bwMode="auto">
          <a:xfrm>
            <a:off x="5367684" y="5010395"/>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1,89</a:t>
            </a:r>
          </a:p>
        </p:txBody>
      </p:sp>
      <p:sp>
        <p:nvSpPr>
          <p:cNvPr id="29" name="pole tekstowe 28"/>
          <p:cNvSpPr txBox="1">
            <a:spLocks noChangeArrowheads="1"/>
          </p:cNvSpPr>
          <p:nvPr/>
        </p:nvSpPr>
        <p:spPr bwMode="auto">
          <a:xfrm>
            <a:off x="6576724" y="500379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1,04</a:t>
            </a:r>
          </a:p>
        </p:txBody>
      </p:sp>
      <p:sp>
        <p:nvSpPr>
          <p:cNvPr id="34" name="pole tekstowe 33"/>
          <p:cNvSpPr txBox="1">
            <a:spLocks noChangeArrowheads="1"/>
          </p:cNvSpPr>
          <p:nvPr/>
        </p:nvSpPr>
        <p:spPr bwMode="auto">
          <a:xfrm>
            <a:off x="7709564" y="4997695"/>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2,14</a:t>
            </a:r>
          </a:p>
        </p:txBody>
      </p:sp>
      <p:sp>
        <p:nvSpPr>
          <p:cNvPr id="24" name="Prostokąt 23"/>
          <p:cNvSpPr/>
          <p:nvPr/>
        </p:nvSpPr>
        <p:spPr>
          <a:xfrm>
            <a:off x="1601670" y="126527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rPr>
              <a:t>Kradzież cudzej rzeczy </a:t>
            </a:r>
            <a:r>
              <a:rPr lang="pl-PL" sz="2000" b="1" i="1" dirty="0">
                <a:solidFill>
                  <a:schemeClr val="accent2">
                    <a:lumMod val="50000"/>
                  </a:schemeClr>
                </a:solidFill>
                <a:latin typeface="+mn-lt"/>
                <a:cs typeface="+mn-cs"/>
              </a:rPr>
              <a:t>- </a:t>
            </a:r>
            <a:r>
              <a:rPr lang="pl-PL" sz="2000" b="1" i="1" dirty="0">
                <a:solidFill>
                  <a:schemeClr val="accent2">
                    <a:lumMod val="50000"/>
                  </a:schemeClr>
                </a:solidFill>
              </a:rPr>
              <a:t>przestępstwa stwierdzone</a:t>
            </a:r>
            <a:endParaRPr lang="pl-PL" sz="2000" b="1" i="1" dirty="0">
              <a:solidFill>
                <a:schemeClr val="accent2">
                  <a:lumMod val="50000"/>
                </a:schemeClr>
              </a:solidFill>
              <a:latin typeface="+mn-lt"/>
            </a:endParaRPr>
          </a:p>
        </p:txBody>
      </p:sp>
      <p:grpSp>
        <p:nvGrpSpPr>
          <p:cNvPr id="19" name="Grupa 18"/>
          <p:cNvGrpSpPr/>
          <p:nvPr/>
        </p:nvGrpSpPr>
        <p:grpSpPr>
          <a:xfrm>
            <a:off x="-18224" y="0"/>
            <a:ext cx="9162224" cy="6821376"/>
            <a:chOff x="-18224" y="0"/>
            <a:chExt cx="9162224" cy="6821376"/>
          </a:xfrm>
        </p:grpSpPr>
        <p:sp>
          <p:nvSpPr>
            <p:cNvPr id="23" name="Prostokąt 22"/>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5" name="Grupa 24"/>
            <p:cNvGrpSpPr/>
            <p:nvPr/>
          </p:nvGrpSpPr>
          <p:grpSpPr>
            <a:xfrm>
              <a:off x="-18224" y="0"/>
              <a:ext cx="9162224" cy="838200"/>
              <a:chOff x="0" y="0"/>
              <a:chExt cx="9125784" cy="838200"/>
            </a:xfrm>
          </p:grpSpPr>
          <p:pic>
            <p:nvPicPr>
              <p:cNvPr id="30" name="Obraz 29"/>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5" name="Prostokąt 3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23283933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607902506"/>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23513558"/>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13" name="Prostokąt 12"/>
          <p:cNvSpPr/>
          <p:nvPr/>
        </p:nvSpPr>
        <p:spPr>
          <a:xfrm>
            <a:off x="1601670" y="126527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rPr>
              <a:t>Kradzież cudzej rzeczy </a:t>
            </a:r>
            <a:r>
              <a:rPr lang="pl-PL" sz="2000" b="1" i="1" dirty="0">
                <a:solidFill>
                  <a:schemeClr val="accent2">
                    <a:lumMod val="50000"/>
                  </a:schemeClr>
                </a:solidFill>
                <a:latin typeface="+mn-lt"/>
                <a:cs typeface="+mn-cs"/>
              </a:rPr>
              <a:t>- wykrywalność</a:t>
            </a:r>
          </a:p>
        </p:txBody>
      </p:sp>
      <p:grpSp>
        <p:nvGrpSpPr>
          <p:cNvPr id="12" name="Grupa 11"/>
          <p:cNvGrpSpPr/>
          <p:nvPr/>
        </p:nvGrpSpPr>
        <p:grpSpPr>
          <a:xfrm>
            <a:off x="-18224" y="0"/>
            <a:ext cx="9162224" cy="6821376"/>
            <a:chOff x="-18224" y="0"/>
            <a:chExt cx="9162224" cy="6821376"/>
          </a:xfrm>
        </p:grpSpPr>
        <p:sp>
          <p:nvSpPr>
            <p:cNvPr id="14" name="Prostokąt 13"/>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5" name="Grupa 14"/>
            <p:cNvGrpSpPr/>
            <p:nvPr/>
          </p:nvGrpSpPr>
          <p:grpSpPr>
            <a:xfrm>
              <a:off x="-18224" y="0"/>
              <a:ext cx="9162224" cy="838200"/>
              <a:chOff x="0" y="0"/>
              <a:chExt cx="9125784" cy="838200"/>
            </a:xfrm>
          </p:grpSpPr>
          <p:pic>
            <p:nvPicPr>
              <p:cNvPr id="16" name="Obraz 15"/>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9" name="Prostokąt 18"/>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75678241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MIEJSCA W KTÓRYCH DOCHODZIŁO DO KRADZIEŻY</a:t>
            </a:r>
          </a:p>
        </p:txBody>
      </p:sp>
      <p:sp>
        <p:nvSpPr>
          <p:cNvPr id="12292" name="Rectangle 4"/>
          <p:cNvSpPr>
            <a:spLocks noGrp="1"/>
          </p:cNvSpPr>
          <p:nvPr>
            <p:ph type="body" sz="half" idx="2"/>
          </p:nvPr>
        </p:nvSpPr>
        <p:spPr>
          <a:xfrm>
            <a:off x="1259633" y="2420888"/>
            <a:ext cx="7884368" cy="2448272"/>
          </a:xfrm>
        </p:spPr>
        <p:txBody>
          <a:bodyPr/>
          <a:lstStyle/>
          <a:p>
            <a:pPr>
              <a:lnSpc>
                <a:spcPct val="150000"/>
              </a:lnSpc>
              <a:spcBef>
                <a:spcPct val="0"/>
              </a:spcBef>
              <a:buFontTx/>
              <a:buChar char="-"/>
            </a:pPr>
            <a:r>
              <a:rPr lang="pl-PL" altLang="pl-PL" sz="1400" b="1" i="1" dirty="0"/>
              <a:t>w kolejce WKD (portfele, dokumenty, pieniądze, telefony)</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Galeria Handlowa (odzież, obuwie, sprzęt elektroniczny, galanteria skórzana)</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ul. Świerkowa (rower) </a:t>
            </a:r>
          </a:p>
          <a:p>
            <a:pPr>
              <a:lnSpc>
                <a:spcPct val="150000"/>
              </a:lnSpc>
              <a:spcBef>
                <a:spcPct val="0"/>
              </a:spcBef>
              <a:buFontTx/>
              <a:buChar char="-"/>
            </a:pPr>
            <a:endParaRPr lang="pl-PL" altLang="pl-PL" sz="1400" b="1" i="1" dirty="0"/>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rgbClr val="FFFFFF"/>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8826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930868302"/>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2177487539"/>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3" name="pole tekstowe 22"/>
          <p:cNvSpPr txBox="1">
            <a:spLocks noChangeArrowheads="1"/>
          </p:cNvSpPr>
          <p:nvPr/>
        </p:nvSpPr>
        <p:spPr bwMode="auto">
          <a:xfrm>
            <a:off x="249067" y="4199627"/>
            <a:ext cx="700986" cy="307777"/>
          </a:xfrm>
          <a:prstGeom prst="rect">
            <a:avLst/>
          </a:prstGeom>
          <a:noFill/>
          <a:ln w="9525">
            <a:noFill/>
            <a:miter lim="800000"/>
            <a:headEnd/>
            <a:tailEnd/>
          </a:ln>
        </p:spPr>
        <p:txBody>
          <a:bodyPr wrap="square">
            <a:spAutoFit/>
          </a:bodyPr>
          <a:lstStyle/>
          <a:p>
            <a:pPr algn="ctr">
              <a:defRPr/>
            </a:pPr>
            <a:endParaRPr lang="pl-PL" sz="1400" b="1" i="1" dirty="0">
              <a:solidFill>
                <a:srgbClr val="FFFF00"/>
              </a:solidFill>
              <a:latin typeface="+mj-lt"/>
            </a:endParaRPr>
          </a:p>
        </p:txBody>
      </p:sp>
      <p:sp>
        <p:nvSpPr>
          <p:cNvPr id="26" name="pole tekstowe 25"/>
          <p:cNvSpPr txBox="1">
            <a:spLocks noChangeArrowheads="1"/>
          </p:cNvSpPr>
          <p:nvPr/>
        </p:nvSpPr>
        <p:spPr bwMode="auto">
          <a:xfrm>
            <a:off x="3057850" y="4986519"/>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1,04</a:t>
            </a:r>
          </a:p>
        </p:txBody>
      </p:sp>
      <p:sp>
        <p:nvSpPr>
          <p:cNvPr id="27" name="pole tekstowe 26"/>
          <p:cNvSpPr txBox="1">
            <a:spLocks noChangeArrowheads="1"/>
          </p:cNvSpPr>
          <p:nvPr/>
        </p:nvSpPr>
        <p:spPr bwMode="auto">
          <a:xfrm>
            <a:off x="4209444" y="4979407"/>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3,03</a:t>
            </a:r>
          </a:p>
        </p:txBody>
      </p:sp>
      <p:sp>
        <p:nvSpPr>
          <p:cNvPr id="28" name="pole tekstowe 27"/>
          <p:cNvSpPr txBox="1">
            <a:spLocks noChangeArrowheads="1"/>
          </p:cNvSpPr>
          <p:nvPr/>
        </p:nvSpPr>
        <p:spPr bwMode="auto">
          <a:xfrm>
            <a:off x="5367684" y="4998203"/>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1,00</a:t>
            </a:r>
          </a:p>
        </p:txBody>
      </p:sp>
      <p:sp>
        <p:nvSpPr>
          <p:cNvPr id="29" name="pole tekstowe 28"/>
          <p:cNvSpPr txBox="1">
            <a:spLocks noChangeArrowheads="1"/>
          </p:cNvSpPr>
          <p:nvPr/>
        </p:nvSpPr>
        <p:spPr bwMode="auto">
          <a:xfrm>
            <a:off x="6564532" y="4991599"/>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0,43</a:t>
            </a:r>
          </a:p>
        </p:txBody>
      </p:sp>
      <p:sp>
        <p:nvSpPr>
          <p:cNvPr id="34" name="pole tekstowe 33"/>
          <p:cNvSpPr txBox="1">
            <a:spLocks noChangeArrowheads="1"/>
          </p:cNvSpPr>
          <p:nvPr/>
        </p:nvSpPr>
        <p:spPr bwMode="auto">
          <a:xfrm>
            <a:off x="7709564" y="497331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0,77</a:t>
            </a:r>
          </a:p>
        </p:txBody>
      </p:sp>
      <p:sp>
        <p:nvSpPr>
          <p:cNvPr id="24" name="Prostokąt 23"/>
          <p:cNvSpPr/>
          <p:nvPr/>
        </p:nvSpPr>
        <p:spPr>
          <a:xfrm>
            <a:off x="1601670" y="126527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rPr>
              <a:t>Kradzież z włamaniem </a:t>
            </a:r>
            <a:r>
              <a:rPr lang="pl-PL" sz="2000" b="1" i="1" dirty="0">
                <a:solidFill>
                  <a:schemeClr val="accent2">
                    <a:lumMod val="50000"/>
                  </a:schemeClr>
                </a:solidFill>
                <a:latin typeface="+mn-lt"/>
                <a:cs typeface="+mn-cs"/>
              </a:rPr>
              <a:t>- </a:t>
            </a:r>
            <a:r>
              <a:rPr lang="pl-PL" sz="2000" b="1" i="1" dirty="0">
                <a:solidFill>
                  <a:schemeClr val="accent2">
                    <a:lumMod val="50000"/>
                  </a:schemeClr>
                </a:solidFill>
              </a:rPr>
              <a:t>przestępstwa stwierdzone</a:t>
            </a:r>
            <a:endParaRPr lang="pl-PL" sz="2000" b="1" i="1" dirty="0">
              <a:solidFill>
                <a:schemeClr val="accent2">
                  <a:lumMod val="50000"/>
                </a:schemeClr>
              </a:solidFill>
              <a:latin typeface="+mn-lt"/>
            </a:endParaRPr>
          </a:p>
        </p:txBody>
      </p:sp>
      <p:grpSp>
        <p:nvGrpSpPr>
          <p:cNvPr id="19" name="Grupa 18"/>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15096053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MIEJSCA W KTÓRYCH DOCHODZIŁO DO KRADZIEŻY</a:t>
            </a:r>
            <a:br>
              <a:rPr lang="pl-PL" altLang="pl-PL" sz="2400" b="1" i="1" dirty="0"/>
            </a:br>
            <a:r>
              <a:rPr lang="pl-PL" altLang="pl-PL" sz="2400" b="1" i="1" dirty="0"/>
              <a:t> Z WŁAMANIEM</a:t>
            </a:r>
            <a:br>
              <a:rPr lang="pl-PL" altLang="pl-PL" sz="2400" b="1" i="1" dirty="0"/>
            </a:br>
            <a:endParaRPr lang="pl-PL" altLang="pl-PL" sz="2400" b="1" i="1" dirty="0"/>
          </a:p>
        </p:txBody>
      </p:sp>
      <p:sp>
        <p:nvSpPr>
          <p:cNvPr id="12292" name="Rectangle 4"/>
          <p:cNvSpPr>
            <a:spLocks noGrp="1"/>
          </p:cNvSpPr>
          <p:nvPr>
            <p:ph type="body" sz="half" idx="2"/>
          </p:nvPr>
        </p:nvSpPr>
        <p:spPr>
          <a:xfrm>
            <a:off x="1259633" y="2420888"/>
            <a:ext cx="7884368" cy="2448272"/>
          </a:xfrm>
        </p:spPr>
        <p:txBody>
          <a:bodyPr/>
          <a:lstStyle/>
          <a:p>
            <a:pPr>
              <a:lnSpc>
                <a:spcPct val="150000"/>
              </a:lnSpc>
              <a:spcBef>
                <a:spcPct val="0"/>
              </a:spcBef>
              <a:buFontTx/>
              <a:buChar char="-"/>
            </a:pPr>
            <a:r>
              <a:rPr lang="pl-PL" altLang="pl-PL" sz="1400" b="1" i="1" dirty="0"/>
              <a:t>rejon stacji WKD Wschodnia (maszyna podbijająca tory)</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ul. Brwinowska (sklep - usiłowanie)</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ul. Lotnicza (samochód osobowy) </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ul. Modrzewiowa (budynek mieszkalny - usiłowanie)</a:t>
            </a:r>
          </a:p>
          <a:p>
            <a:pPr>
              <a:lnSpc>
                <a:spcPct val="150000"/>
              </a:lnSpc>
              <a:spcBef>
                <a:spcPct val="0"/>
              </a:spcBef>
              <a:buFontTx/>
              <a:buChar char="-"/>
            </a:pPr>
            <a:endParaRPr lang="pl-PL" altLang="pl-PL" sz="1400" b="1" i="1" dirty="0"/>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rgbClr val="FFFFFF"/>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5832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076887180"/>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539632379"/>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3" name="pole tekstowe 22"/>
          <p:cNvSpPr txBox="1">
            <a:spLocks noChangeArrowheads="1"/>
          </p:cNvSpPr>
          <p:nvPr/>
        </p:nvSpPr>
        <p:spPr bwMode="auto">
          <a:xfrm>
            <a:off x="249067" y="4199627"/>
            <a:ext cx="700986" cy="307777"/>
          </a:xfrm>
          <a:prstGeom prst="rect">
            <a:avLst/>
          </a:prstGeom>
          <a:noFill/>
          <a:ln w="9525">
            <a:noFill/>
            <a:miter lim="800000"/>
            <a:headEnd/>
            <a:tailEnd/>
          </a:ln>
        </p:spPr>
        <p:txBody>
          <a:bodyPr wrap="square">
            <a:spAutoFit/>
          </a:bodyPr>
          <a:lstStyle/>
          <a:p>
            <a:pPr algn="ctr">
              <a:defRPr/>
            </a:pPr>
            <a:endParaRPr lang="pl-PL" sz="1400" b="1" i="1" dirty="0">
              <a:solidFill>
                <a:srgbClr val="FFFF00"/>
              </a:solidFill>
              <a:latin typeface="+mj-lt"/>
            </a:endParaRPr>
          </a:p>
        </p:txBody>
      </p:sp>
      <p:sp>
        <p:nvSpPr>
          <p:cNvPr id="26" name="pole tekstowe 25"/>
          <p:cNvSpPr txBox="1">
            <a:spLocks noChangeArrowheads="1"/>
          </p:cNvSpPr>
          <p:nvPr/>
        </p:nvSpPr>
        <p:spPr bwMode="auto">
          <a:xfrm>
            <a:off x="3057850" y="49743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1,04</a:t>
            </a:r>
          </a:p>
        </p:txBody>
      </p:sp>
      <p:sp>
        <p:nvSpPr>
          <p:cNvPr id="27" name="pole tekstowe 26"/>
          <p:cNvSpPr txBox="1">
            <a:spLocks noChangeArrowheads="1"/>
          </p:cNvSpPr>
          <p:nvPr/>
        </p:nvSpPr>
        <p:spPr bwMode="auto">
          <a:xfrm>
            <a:off x="4209444" y="500379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0,49</a:t>
            </a:r>
          </a:p>
        </p:txBody>
      </p:sp>
      <p:sp>
        <p:nvSpPr>
          <p:cNvPr id="28" name="pole tekstowe 27"/>
          <p:cNvSpPr txBox="1">
            <a:spLocks noChangeArrowheads="1"/>
          </p:cNvSpPr>
          <p:nvPr/>
        </p:nvSpPr>
        <p:spPr bwMode="auto">
          <a:xfrm>
            <a:off x="5367684" y="4998203"/>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0,30</a:t>
            </a:r>
          </a:p>
        </p:txBody>
      </p:sp>
      <p:sp>
        <p:nvSpPr>
          <p:cNvPr id="29" name="pole tekstowe 28"/>
          <p:cNvSpPr txBox="1">
            <a:spLocks noChangeArrowheads="1"/>
          </p:cNvSpPr>
          <p:nvPr/>
        </p:nvSpPr>
        <p:spPr bwMode="auto">
          <a:xfrm>
            <a:off x="6576724" y="500379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0,31</a:t>
            </a:r>
          </a:p>
        </p:txBody>
      </p:sp>
      <p:sp>
        <p:nvSpPr>
          <p:cNvPr id="34" name="pole tekstowe 33"/>
          <p:cNvSpPr txBox="1">
            <a:spLocks noChangeArrowheads="1"/>
          </p:cNvSpPr>
          <p:nvPr/>
        </p:nvSpPr>
        <p:spPr bwMode="auto">
          <a:xfrm>
            <a:off x="7709564" y="4997695"/>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0,40</a:t>
            </a:r>
          </a:p>
        </p:txBody>
      </p:sp>
      <p:sp>
        <p:nvSpPr>
          <p:cNvPr id="19" name="Prostokąt 18"/>
          <p:cNvSpPr/>
          <p:nvPr/>
        </p:nvSpPr>
        <p:spPr>
          <a:xfrm>
            <a:off x="1601670" y="126527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rPr>
              <a:t>Uszkodzenie rzeczy </a:t>
            </a:r>
            <a:r>
              <a:rPr lang="pl-PL" sz="2000" b="1" i="1" dirty="0">
                <a:solidFill>
                  <a:schemeClr val="accent2">
                    <a:lumMod val="50000"/>
                  </a:schemeClr>
                </a:solidFill>
                <a:latin typeface="+mn-lt"/>
                <a:cs typeface="+mn-cs"/>
              </a:rPr>
              <a:t>- </a:t>
            </a:r>
            <a:r>
              <a:rPr lang="pl-PL" sz="2000" b="1" i="1" dirty="0">
                <a:solidFill>
                  <a:schemeClr val="accent2">
                    <a:lumMod val="50000"/>
                  </a:schemeClr>
                </a:solidFill>
              </a:rPr>
              <a:t>przestępstwa stwierdzone</a:t>
            </a:r>
            <a:endParaRPr lang="pl-PL" sz="2000" b="1" i="1" dirty="0">
              <a:solidFill>
                <a:schemeClr val="accent2">
                  <a:lumMod val="50000"/>
                </a:schemeClr>
              </a:solidFill>
              <a:latin typeface="+mn-lt"/>
            </a:endParaRPr>
          </a:p>
        </p:txBody>
      </p:sp>
      <p:grpSp>
        <p:nvGrpSpPr>
          <p:cNvPr id="24" name="Grupa 23"/>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149710415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1925841889"/>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3598611951"/>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Jaktorów</a:t>
            </a:r>
          </a:p>
        </p:txBody>
      </p:sp>
      <p:sp>
        <p:nvSpPr>
          <p:cNvPr id="20" name="pole tekstowe 19"/>
          <p:cNvSpPr txBox="1">
            <a:spLocks noChangeArrowheads="1"/>
          </p:cNvSpPr>
          <p:nvPr/>
        </p:nvSpPr>
        <p:spPr bwMode="auto">
          <a:xfrm>
            <a:off x="1459789" y="4333739"/>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856085" y="4333739"/>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23" name="pole tekstowe 22"/>
          <p:cNvSpPr txBox="1">
            <a:spLocks noChangeArrowheads="1"/>
          </p:cNvSpPr>
          <p:nvPr/>
        </p:nvSpPr>
        <p:spPr bwMode="auto">
          <a:xfrm>
            <a:off x="261259" y="4333739"/>
            <a:ext cx="700986" cy="307777"/>
          </a:xfrm>
          <a:prstGeom prst="rect">
            <a:avLst/>
          </a:prstGeom>
          <a:noFill/>
          <a:ln w="9525">
            <a:noFill/>
            <a:miter lim="800000"/>
            <a:headEnd/>
            <a:tailEnd/>
          </a:ln>
        </p:spPr>
        <p:txBody>
          <a:bodyPr wrap="square">
            <a:spAutoFit/>
          </a:bodyPr>
          <a:lstStyle/>
          <a:p>
            <a:pPr algn="ctr" eaLnBrk="1" hangingPunct="1">
              <a:defRPr/>
            </a:pPr>
            <a:endParaRPr lang="pl-PL" sz="1400" b="1" i="1" dirty="0">
              <a:solidFill>
                <a:srgbClr val="FFFF00"/>
              </a:solidFill>
              <a:latin typeface="Calibri"/>
              <a:cs typeface="Arial" charset="0"/>
            </a:endParaRPr>
          </a:p>
        </p:txBody>
      </p:sp>
      <p:sp>
        <p:nvSpPr>
          <p:cNvPr id="14" name="Prostokąt 13"/>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Uszkodzenie rzeczy - wykrywalność</a:t>
            </a:r>
          </a:p>
        </p:txBody>
      </p:sp>
      <p:grpSp>
        <p:nvGrpSpPr>
          <p:cNvPr id="13" name="Grupa 12"/>
          <p:cNvGrpSpPr/>
          <p:nvPr/>
        </p:nvGrpSpPr>
        <p:grpSpPr>
          <a:xfrm>
            <a:off x="-18224" y="0"/>
            <a:ext cx="9162224" cy="6821376"/>
            <a:chOff x="-18224" y="0"/>
            <a:chExt cx="9162224" cy="6821376"/>
          </a:xfrm>
        </p:grpSpPr>
        <p:sp>
          <p:nvSpPr>
            <p:cNvPr id="15" name="Prostokąt 1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6" name="Grupa 15"/>
            <p:cNvGrpSpPr/>
            <p:nvPr/>
          </p:nvGrpSpPr>
          <p:grpSpPr>
            <a:xfrm>
              <a:off x="-18224" y="0"/>
              <a:ext cx="9162224" cy="838200"/>
              <a:chOff x="0" y="0"/>
              <a:chExt cx="9125784" cy="838200"/>
            </a:xfrm>
          </p:grpSpPr>
          <p:pic>
            <p:nvPicPr>
              <p:cNvPr id="19" name="Obraz 18"/>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24" name="Prostokąt 2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405185398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MIEJSCA W KTÓRYCH DOCHODZIŁO DO USZKODZENIA MIENIA</a:t>
            </a:r>
          </a:p>
        </p:txBody>
      </p:sp>
      <p:sp>
        <p:nvSpPr>
          <p:cNvPr id="12292" name="Rectangle 4"/>
          <p:cNvSpPr>
            <a:spLocks noGrp="1"/>
          </p:cNvSpPr>
          <p:nvPr>
            <p:ph type="body" sz="half" idx="2"/>
          </p:nvPr>
        </p:nvSpPr>
        <p:spPr>
          <a:xfrm>
            <a:off x="1259633" y="2420888"/>
            <a:ext cx="7884368" cy="2448272"/>
          </a:xfrm>
        </p:spPr>
        <p:txBody>
          <a:bodyPr/>
          <a:lstStyle/>
          <a:p>
            <a:pPr>
              <a:lnSpc>
                <a:spcPct val="150000"/>
              </a:lnSpc>
              <a:spcBef>
                <a:spcPct val="0"/>
              </a:spcBef>
              <a:buFontTx/>
              <a:buChar char="-"/>
            </a:pPr>
            <a:r>
              <a:rPr lang="pl-PL" altLang="pl-PL" sz="1400" b="1" i="1" dirty="0"/>
              <a:t>stacja WKD Główna (ujawnienie - wycieraczka lokomotywy)</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stacja WKD Główna (ujawnienie - szyba w przedziale kolejki)</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miejsce nieustalone (powłoka lakiernicza w pojeździe osobowym)</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ul. Lipowa (samochód osobowy) </a:t>
            </a:r>
          </a:p>
          <a:p>
            <a:pPr>
              <a:lnSpc>
                <a:spcPct val="150000"/>
              </a:lnSpc>
              <a:spcBef>
                <a:spcPct val="0"/>
              </a:spcBef>
              <a:buFontTx/>
              <a:buChar char="-"/>
            </a:pPr>
            <a:endParaRPr lang="pl-PL" altLang="pl-PL" sz="1400" b="1" i="1" dirty="0"/>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rgbClr val="FFFFFF"/>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5832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2161917557"/>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2651281069"/>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23" name="pole tekstowe 22"/>
          <p:cNvSpPr txBox="1">
            <a:spLocks noChangeArrowheads="1"/>
          </p:cNvSpPr>
          <p:nvPr/>
        </p:nvSpPr>
        <p:spPr bwMode="auto">
          <a:xfrm>
            <a:off x="249067" y="4199627"/>
            <a:ext cx="700986" cy="307777"/>
          </a:xfrm>
          <a:prstGeom prst="rect">
            <a:avLst/>
          </a:prstGeom>
          <a:noFill/>
          <a:ln w="9525">
            <a:noFill/>
            <a:miter lim="800000"/>
            <a:headEnd/>
            <a:tailEnd/>
          </a:ln>
        </p:spPr>
        <p:txBody>
          <a:bodyPr wrap="square">
            <a:spAutoFit/>
          </a:bodyPr>
          <a:lstStyle/>
          <a:p>
            <a:pPr algn="ctr" eaLnBrk="1" hangingPunct="1">
              <a:defRPr/>
            </a:pPr>
            <a:endParaRPr lang="pl-PL" sz="1400" b="1" i="1" dirty="0">
              <a:solidFill>
                <a:srgbClr val="FFFF00"/>
              </a:solidFill>
              <a:latin typeface="Calibri"/>
              <a:cs typeface="Arial" charset="0"/>
            </a:endParaRPr>
          </a:p>
        </p:txBody>
      </p:sp>
      <p:sp>
        <p:nvSpPr>
          <p:cNvPr id="26" name="pole tekstowe 25"/>
          <p:cNvSpPr txBox="1">
            <a:spLocks noChangeArrowheads="1"/>
          </p:cNvSpPr>
          <p:nvPr/>
        </p:nvSpPr>
        <p:spPr bwMode="auto">
          <a:xfrm>
            <a:off x="3057850" y="499871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8,54</a:t>
            </a:r>
          </a:p>
        </p:txBody>
      </p:sp>
      <p:sp>
        <p:nvSpPr>
          <p:cNvPr id="27" name="pole tekstowe 26"/>
          <p:cNvSpPr txBox="1">
            <a:spLocks noChangeArrowheads="1"/>
          </p:cNvSpPr>
          <p:nvPr/>
        </p:nvSpPr>
        <p:spPr bwMode="auto">
          <a:xfrm>
            <a:off x="4209444" y="500379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4,49</a:t>
            </a:r>
          </a:p>
        </p:txBody>
      </p:sp>
      <p:sp>
        <p:nvSpPr>
          <p:cNvPr id="28" name="pole tekstowe 27"/>
          <p:cNvSpPr txBox="1">
            <a:spLocks noChangeArrowheads="1"/>
          </p:cNvSpPr>
          <p:nvPr/>
        </p:nvSpPr>
        <p:spPr bwMode="auto">
          <a:xfrm>
            <a:off x="5367684" y="4998203"/>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3,25</a:t>
            </a:r>
          </a:p>
        </p:txBody>
      </p:sp>
      <p:sp>
        <p:nvSpPr>
          <p:cNvPr id="29" name="pole tekstowe 28"/>
          <p:cNvSpPr txBox="1">
            <a:spLocks noChangeArrowheads="1"/>
          </p:cNvSpPr>
          <p:nvPr/>
        </p:nvSpPr>
        <p:spPr bwMode="auto">
          <a:xfrm>
            <a:off x="6576724" y="5015983"/>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1,89</a:t>
            </a:r>
          </a:p>
        </p:txBody>
      </p:sp>
      <p:sp>
        <p:nvSpPr>
          <p:cNvPr id="34" name="pole tekstowe 33"/>
          <p:cNvSpPr txBox="1">
            <a:spLocks noChangeArrowheads="1"/>
          </p:cNvSpPr>
          <p:nvPr/>
        </p:nvSpPr>
        <p:spPr bwMode="auto">
          <a:xfrm>
            <a:off x="7709564" y="4997695"/>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3,69</a:t>
            </a:r>
          </a:p>
        </p:txBody>
      </p:sp>
      <p:sp>
        <p:nvSpPr>
          <p:cNvPr id="24" name="Prostokąt 23"/>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Siedem kategorii przestępstw - przestępstwa stwierdzone</a:t>
            </a:r>
          </a:p>
        </p:txBody>
      </p:sp>
      <p:grpSp>
        <p:nvGrpSpPr>
          <p:cNvPr id="19" name="Grupa 18"/>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209173551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Users\Osiadacz M\Desktop\pulpit\Prezentacje Styczyński\Odprawa roczna za rok 2015\Powiat kolory bez tł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5163" y="90488"/>
            <a:ext cx="5922962"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ole tekstowe 6"/>
          <p:cNvSpPr txBox="1">
            <a:spLocks noChangeArrowheads="1"/>
          </p:cNvSpPr>
          <p:nvPr/>
        </p:nvSpPr>
        <p:spPr bwMode="auto">
          <a:xfrm>
            <a:off x="539750" y="5635625"/>
            <a:ext cx="3073400" cy="738188"/>
          </a:xfrm>
          <a:prstGeom prst="rect">
            <a:avLst/>
          </a:prstGeom>
          <a:noFill/>
          <a:ln w="9525">
            <a:noFill/>
            <a:miter lim="800000"/>
            <a:headEnd/>
            <a:tailEnd/>
          </a:ln>
        </p:spPr>
        <p:txBody>
          <a:bodyPr>
            <a:spAutoFit/>
          </a:bodyPr>
          <a:lstStyle/>
          <a:p>
            <a:pPr defTabSz="180000">
              <a:defRPr/>
            </a:pPr>
            <a:r>
              <a:rPr lang="pl-PL" sz="1400" i="1" dirty="0">
                <a:effectLst>
                  <a:outerShdw blurRad="38100" dist="38100" dir="2700000" algn="tl">
                    <a:srgbClr val="000000">
                      <a:alpha val="43137"/>
                    </a:srgbClr>
                  </a:outerShdw>
                </a:effectLst>
                <a:latin typeface="+mj-lt"/>
              </a:rPr>
              <a:t>powierzchnia 				- 367 km</a:t>
            </a:r>
            <a:r>
              <a:rPr lang="pl-PL" sz="1400" i="1" baseline="30000" dirty="0">
                <a:effectLst>
                  <a:outerShdw blurRad="38100" dist="38100" dir="2700000" algn="tl">
                    <a:srgbClr val="000000">
                      <a:alpha val="43137"/>
                    </a:srgbClr>
                  </a:outerShdw>
                </a:effectLst>
                <a:latin typeface="+mj-lt"/>
              </a:rPr>
              <a:t>2 </a:t>
            </a:r>
            <a:r>
              <a:rPr lang="pl-PL" sz="1400" i="1" dirty="0">
                <a:effectLst>
                  <a:outerShdw blurRad="38100" dist="38100" dir="2700000" algn="tl">
                    <a:srgbClr val="000000">
                      <a:alpha val="43137"/>
                    </a:srgbClr>
                  </a:outerShdw>
                </a:effectLst>
                <a:latin typeface="+mj-lt"/>
              </a:rPr>
              <a:t> </a:t>
            </a:r>
            <a:endParaRPr lang="pl-PL" sz="1400" i="1" baseline="30000" dirty="0">
              <a:effectLst>
                <a:outerShdw blurRad="38100" dist="38100" dir="2700000" algn="tl">
                  <a:srgbClr val="000000">
                    <a:alpha val="43137"/>
                  </a:srgbClr>
                </a:outerShdw>
              </a:effectLst>
              <a:latin typeface="+mj-lt"/>
            </a:endParaRPr>
          </a:p>
          <a:p>
            <a:pPr defTabSz="180000">
              <a:defRPr/>
            </a:pPr>
            <a:r>
              <a:rPr lang="pl-PL" sz="1400" i="1" dirty="0">
                <a:effectLst>
                  <a:outerShdw blurRad="38100" dist="38100" dir="2700000" algn="tl">
                    <a:srgbClr val="000000">
                      <a:alpha val="43137"/>
                    </a:srgbClr>
                  </a:outerShdw>
                </a:effectLst>
                <a:latin typeface="+mj-lt"/>
              </a:rPr>
              <a:t>ludność 						    - 90 656 os.</a:t>
            </a:r>
          </a:p>
          <a:p>
            <a:pPr defTabSz="180000">
              <a:defRPr/>
            </a:pPr>
            <a:r>
              <a:rPr lang="pl-PL" sz="1400" i="1" dirty="0">
                <a:effectLst>
                  <a:outerShdw blurRad="38100" dist="38100" dir="2700000" algn="tl">
                    <a:srgbClr val="000000">
                      <a:alpha val="43137"/>
                    </a:srgbClr>
                  </a:outerShdw>
                </a:effectLst>
                <a:latin typeface="+mj-lt"/>
              </a:rPr>
              <a:t>gęstość zaludnienia		- 247 os./km</a:t>
            </a:r>
            <a:r>
              <a:rPr lang="pl-PL" sz="1400" i="1" baseline="30000" dirty="0">
                <a:effectLst>
                  <a:outerShdw blurRad="38100" dist="38100" dir="2700000" algn="tl">
                    <a:srgbClr val="000000">
                      <a:alpha val="43137"/>
                    </a:srgbClr>
                  </a:outerShdw>
                </a:effectLst>
                <a:latin typeface="+mj-lt"/>
              </a:rPr>
              <a:t>2</a:t>
            </a:r>
          </a:p>
        </p:txBody>
      </p:sp>
      <p:sp>
        <p:nvSpPr>
          <p:cNvPr id="14" name="pole tekstowe 13"/>
          <p:cNvSpPr txBox="1"/>
          <p:nvPr/>
        </p:nvSpPr>
        <p:spPr>
          <a:xfrm>
            <a:off x="6169025" y="6524625"/>
            <a:ext cx="2974975" cy="269875"/>
          </a:xfrm>
          <a:prstGeom prst="rect">
            <a:avLst/>
          </a:prstGeom>
          <a:noFill/>
        </p:spPr>
        <p:txBody>
          <a:bodyPr>
            <a:spAutoFit/>
          </a:bodyPr>
          <a:lstStyle/>
          <a:p>
            <a:pPr>
              <a:defRPr/>
            </a:pPr>
            <a:r>
              <a:rPr lang="pl-PL" sz="1150" i="1" dirty="0">
                <a:effectLst>
                  <a:outerShdw blurRad="38100" dist="38100" dir="2700000" algn="tl">
                    <a:srgbClr val="000000">
                      <a:alpha val="43137"/>
                    </a:srgbClr>
                  </a:outerShdw>
                </a:effectLst>
                <a:latin typeface="+mn-lt"/>
              </a:rPr>
              <a:t>Dane GUS Rocznik Demograficzny 2016.</a:t>
            </a:r>
          </a:p>
        </p:txBody>
      </p:sp>
      <p:cxnSp>
        <p:nvCxnSpPr>
          <p:cNvPr id="18" name="Łącznik prosty ze strzałką 17"/>
          <p:cNvCxnSpPr>
            <a:stCxn id="21" idx="0"/>
            <a:endCxn id="3093" idx="2"/>
          </p:cNvCxnSpPr>
          <p:nvPr/>
        </p:nvCxnSpPr>
        <p:spPr>
          <a:xfrm flipV="1">
            <a:off x="1276350" y="1633538"/>
            <a:ext cx="1704975" cy="1325562"/>
          </a:xfrm>
          <a:prstGeom prst="straightConnector1">
            <a:avLst/>
          </a:prstGeom>
          <a:ln w="15875" cap="rnd">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pole tekstowe 20"/>
          <p:cNvSpPr txBox="1"/>
          <p:nvPr/>
        </p:nvSpPr>
        <p:spPr>
          <a:xfrm>
            <a:off x="179388" y="2959100"/>
            <a:ext cx="2192337" cy="646113"/>
          </a:xfrm>
          <a:prstGeom prst="rect">
            <a:avLst/>
          </a:prstGeom>
          <a:noFill/>
          <a:ln>
            <a:solidFill>
              <a:schemeClr val="tx1"/>
            </a:solidFill>
          </a:ln>
        </p:spPr>
        <p:txBody>
          <a:bodyPr>
            <a:spAutoFit/>
          </a:bodyPr>
          <a:lstStyle/>
          <a:p>
            <a:pPr algn="ctr">
              <a:defRPr/>
            </a:pPr>
            <a:r>
              <a:rPr lang="pl-PL" sz="1200" b="1" i="1" dirty="0">
                <a:latin typeface="+mn-lt"/>
              </a:rPr>
              <a:t>Baranów</a:t>
            </a:r>
          </a:p>
          <a:p>
            <a:pPr algn="ctr">
              <a:defRPr/>
            </a:pPr>
            <a:r>
              <a:rPr lang="pl-PL" sz="1200" b="1" i="1" dirty="0">
                <a:latin typeface="+mn-lt"/>
              </a:rPr>
              <a:t>Powierzchnia – 75,37 km</a:t>
            </a:r>
            <a:r>
              <a:rPr lang="pl-PL" sz="1200" b="1" i="1" baseline="30000" dirty="0">
                <a:latin typeface="+mn-lt"/>
              </a:rPr>
              <a:t>2</a:t>
            </a:r>
          </a:p>
          <a:p>
            <a:pPr algn="ctr">
              <a:defRPr/>
            </a:pPr>
            <a:r>
              <a:rPr lang="pl-PL" sz="1200" b="1" i="1" dirty="0">
                <a:latin typeface="+mn-lt"/>
              </a:rPr>
              <a:t>Ludność – 5 194 osób</a:t>
            </a:r>
            <a:endParaRPr lang="pl-PL" b="1" i="1" dirty="0"/>
          </a:p>
        </p:txBody>
      </p:sp>
      <p:sp>
        <p:nvSpPr>
          <p:cNvPr id="23" name="pole tekstowe 22"/>
          <p:cNvSpPr txBox="1"/>
          <p:nvPr/>
        </p:nvSpPr>
        <p:spPr>
          <a:xfrm>
            <a:off x="179388" y="4352925"/>
            <a:ext cx="2192337" cy="646113"/>
          </a:xfrm>
          <a:prstGeom prst="rect">
            <a:avLst/>
          </a:prstGeom>
          <a:noFill/>
          <a:ln>
            <a:solidFill>
              <a:schemeClr val="tx1"/>
            </a:solidFill>
          </a:ln>
        </p:spPr>
        <p:txBody>
          <a:bodyPr>
            <a:spAutoFit/>
          </a:bodyPr>
          <a:lstStyle/>
          <a:p>
            <a:pPr algn="ctr">
              <a:defRPr/>
            </a:pPr>
            <a:r>
              <a:rPr lang="pl-PL" sz="1200" b="1" i="1" dirty="0">
                <a:latin typeface="+mn-lt"/>
              </a:rPr>
              <a:t>Jaktorów</a:t>
            </a:r>
          </a:p>
          <a:p>
            <a:pPr algn="ctr">
              <a:defRPr/>
            </a:pPr>
            <a:r>
              <a:rPr lang="pl-PL" sz="1200" b="1" i="1" dirty="0">
                <a:latin typeface="+mn-lt"/>
              </a:rPr>
              <a:t>Powierzchnia – 55,24 km</a:t>
            </a:r>
            <a:r>
              <a:rPr lang="pl-PL" sz="1200" b="1" i="1" baseline="30000" dirty="0">
                <a:latin typeface="+mn-lt"/>
              </a:rPr>
              <a:t>2</a:t>
            </a:r>
          </a:p>
          <a:p>
            <a:pPr algn="ctr">
              <a:defRPr/>
            </a:pPr>
            <a:r>
              <a:rPr lang="pl-PL" sz="1200" b="1" i="1" dirty="0">
                <a:latin typeface="+mn-lt"/>
              </a:rPr>
              <a:t>Ludność – 11 722 osób</a:t>
            </a:r>
            <a:endParaRPr lang="pl-PL" b="1" i="1" dirty="0"/>
          </a:p>
        </p:txBody>
      </p:sp>
      <p:sp>
        <p:nvSpPr>
          <p:cNvPr id="24" name="pole tekstowe 23"/>
          <p:cNvSpPr txBox="1"/>
          <p:nvPr/>
        </p:nvSpPr>
        <p:spPr>
          <a:xfrm>
            <a:off x="6573838" y="5537200"/>
            <a:ext cx="2246312" cy="646113"/>
          </a:xfrm>
          <a:prstGeom prst="rect">
            <a:avLst/>
          </a:prstGeom>
          <a:noFill/>
          <a:ln>
            <a:solidFill>
              <a:schemeClr val="tx1"/>
            </a:solidFill>
          </a:ln>
        </p:spPr>
        <p:txBody>
          <a:bodyPr>
            <a:spAutoFit/>
          </a:bodyPr>
          <a:lstStyle/>
          <a:p>
            <a:pPr algn="ctr">
              <a:defRPr/>
            </a:pPr>
            <a:r>
              <a:rPr lang="pl-PL" sz="1200" b="1" i="1" dirty="0">
                <a:latin typeface="+mn-lt"/>
              </a:rPr>
              <a:t>Żabia Wola</a:t>
            </a:r>
            <a:endParaRPr lang="pl-PL" b="1" i="1" dirty="0"/>
          </a:p>
          <a:p>
            <a:pPr algn="ctr">
              <a:defRPr/>
            </a:pPr>
            <a:r>
              <a:rPr lang="pl-PL" sz="1200" b="1" i="1" dirty="0">
                <a:latin typeface="+mn-lt"/>
              </a:rPr>
              <a:t>Powierzchnia – 105,61 km</a:t>
            </a:r>
            <a:r>
              <a:rPr lang="pl-PL" sz="1200" b="1" i="1" baseline="30000" dirty="0">
                <a:latin typeface="+mn-lt"/>
              </a:rPr>
              <a:t>2</a:t>
            </a:r>
          </a:p>
          <a:p>
            <a:pPr algn="ctr">
              <a:defRPr/>
            </a:pPr>
            <a:r>
              <a:rPr lang="pl-PL" sz="1200" b="1" i="1" dirty="0">
                <a:latin typeface="+mn-lt"/>
              </a:rPr>
              <a:t>Ludność – 8 247 osób</a:t>
            </a:r>
            <a:endParaRPr lang="pl-PL" b="1" i="1" dirty="0"/>
          </a:p>
        </p:txBody>
      </p:sp>
      <p:sp>
        <p:nvSpPr>
          <p:cNvPr id="25" name="pole tekstowe 24"/>
          <p:cNvSpPr txBox="1"/>
          <p:nvPr/>
        </p:nvSpPr>
        <p:spPr>
          <a:xfrm>
            <a:off x="6804025" y="3429000"/>
            <a:ext cx="2305050" cy="646113"/>
          </a:xfrm>
          <a:prstGeom prst="rect">
            <a:avLst/>
          </a:prstGeom>
          <a:noFill/>
          <a:ln>
            <a:solidFill>
              <a:schemeClr val="tx1"/>
            </a:solidFill>
          </a:ln>
        </p:spPr>
        <p:txBody>
          <a:bodyPr>
            <a:spAutoFit/>
          </a:bodyPr>
          <a:lstStyle/>
          <a:p>
            <a:pPr algn="ctr">
              <a:defRPr/>
            </a:pPr>
            <a:r>
              <a:rPr lang="pl-PL" sz="1200" b="1" i="1" dirty="0">
                <a:latin typeface="+mn-lt"/>
              </a:rPr>
              <a:t>Grodzisk Mazowiecki</a:t>
            </a:r>
          </a:p>
          <a:p>
            <a:pPr algn="ctr">
              <a:defRPr/>
            </a:pPr>
            <a:r>
              <a:rPr lang="pl-PL" sz="1200" b="1" i="1" dirty="0">
                <a:latin typeface="+mn-lt"/>
              </a:rPr>
              <a:t>Powierzchnia – 107,03 km</a:t>
            </a:r>
            <a:r>
              <a:rPr lang="pl-PL" sz="1200" b="1" i="1" baseline="30000" dirty="0">
                <a:latin typeface="+mn-lt"/>
              </a:rPr>
              <a:t>2</a:t>
            </a:r>
          </a:p>
          <a:p>
            <a:pPr algn="ctr">
              <a:defRPr/>
            </a:pPr>
            <a:r>
              <a:rPr lang="pl-PL" sz="1200" b="1" i="1" dirty="0">
                <a:latin typeface="+mn-lt"/>
              </a:rPr>
              <a:t>Ludność – 45 259 osób</a:t>
            </a:r>
            <a:endParaRPr lang="pl-PL" b="1" i="1" dirty="0"/>
          </a:p>
        </p:txBody>
      </p:sp>
      <p:sp>
        <p:nvSpPr>
          <p:cNvPr id="26" name="pole tekstowe 25"/>
          <p:cNvSpPr txBox="1"/>
          <p:nvPr/>
        </p:nvSpPr>
        <p:spPr>
          <a:xfrm>
            <a:off x="6169025" y="525463"/>
            <a:ext cx="2043113" cy="646112"/>
          </a:xfrm>
          <a:prstGeom prst="rect">
            <a:avLst/>
          </a:prstGeom>
          <a:noFill/>
          <a:ln>
            <a:solidFill>
              <a:schemeClr val="tx1"/>
            </a:solidFill>
          </a:ln>
        </p:spPr>
        <p:txBody>
          <a:bodyPr>
            <a:spAutoFit/>
          </a:bodyPr>
          <a:lstStyle/>
          <a:p>
            <a:pPr algn="ctr">
              <a:defRPr/>
            </a:pPr>
            <a:r>
              <a:rPr lang="pl-PL" sz="1200" b="1" i="1" dirty="0">
                <a:latin typeface="+mn-lt"/>
              </a:rPr>
              <a:t>Milanówek</a:t>
            </a:r>
          </a:p>
          <a:p>
            <a:pPr algn="ctr">
              <a:defRPr/>
            </a:pPr>
            <a:r>
              <a:rPr lang="pl-PL" sz="1200" b="1" i="1" dirty="0">
                <a:latin typeface="+mn-lt"/>
              </a:rPr>
              <a:t>Powierzchnia – 13,44 km</a:t>
            </a:r>
            <a:r>
              <a:rPr lang="pl-PL" sz="1200" b="1" i="1" baseline="30000" dirty="0">
                <a:latin typeface="+mn-lt"/>
              </a:rPr>
              <a:t>2</a:t>
            </a:r>
          </a:p>
          <a:p>
            <a:pPr algn="ctr">
              <a:defRPr/>
            </a:pPr>
            <a:r>
              <a:rPr lang="pl-PL" sz="1200" b="1" i="1" dirty="0">
                <a:latin typeface="+mn-lt"/>
              </a:rPr>
              <a:t>Ludność – 16 371 osób</a:t>
            </a:r>
            <a:endParaRPr lang="pl-PL" b="1" i="1" dirty="0"/>
          </a:p>
        </p:txBody>
      </p:sp>
      <p:sp>
        <p:nvSpPr>
          <p:cNvPr id="27" name="pole tekstowe 26"/>
          <p:cNvSpPr txBox="1"/>
          <p:nvPr/>
        </p:nvSpPr>
        <p:spPr>
          <a:xfrm>
            <a:off x="7089775" y="1263650"/>
            <a:ext cx="2054225" cy="646113"/>
          </a:xfrm>
          <a:prstGeom prst="rect">
            <a:avLst/>
          </a:prstGeom>
          <a:noFill/>
          <a:ln>
            <a:solidFill>
              <a:schemeClr val="tx1"/>
            </a:solidFill>
          </a:ln>
        </p:spPr>
        <p:txBody>
          <a:bodyPr>
            <a:spAutoFit/>
          </a:bodyPr>
          <a:lstStyle/>
          <a:p>
            <a:pPr algn="ctr">
              <a:defRPr/>
            </a:pPr>
            <a:r>
              <a:rPr lang="pl-PL" sz="1200" b="1" i="1" dirty="0">
                <a:latin typeface="+mn-lt"/>
              </a:rPr>
              <a:t>Podkowa Leśna</a:t>
            </a:r>
          </a:p>
          <a:p>
            <a:pPr algn="ctr">
              <a:defRPr/>
            </a:pPr>
            <a:r>
              <a:rPr lang="pl-PL" sz="1200" b="1" i="1" dirty="0">
                <a:latin typeface="+mn-lt"/>
              </a:rPr>
              <a:t>Powierzchnia – 10,13 km</a:t>
            </a:r>
            <a:r>
              <a:rPr lang="pl-PL" sz="1200" b="1" i="1" baseline="30000" dirty="0">
                <a:latin typeface="+mn-lt"/>
              </a:rPr>
              <a:t>2</a:t>
            </a:r>
          </a:p>
          <a:p>
            <a:pPr algn="ctr">
              <a:defRPr/>
            </a:pPr>
            <a:r>
              <a:rPr lang="pl-PL" sz="1200" b="1" i="1" dirty="0">
                <a:latin typeface="+mn-lt"/>
              </a:rPr>
              <a:t>Ludność – </a:t>
            </a:r>
            <a:r>
              <a:rPr lang="pl-PL" sz="1200" b="1" i="1" dirty="0">
                <a:solidFill>
                  <a:schemeClr val="tx2"/>
                </a:solidFill>
                <a:latin typeface="+mn-lt"/>
              </a:rPr>
              <a:t>3 863 osób</a:t>
            </a:r>
            <a:endParaRPr lang="pl-PL" b="1" i="1" dirty="0">
              <a:solidFill>
                <a:schemeClr val="tx2"/>
              </a:solidFill>
            </a:endParaRPr>
          </a:p>
        </p:txBody>
      </p:sp>
      <p:cxnSp>
        <p:nvCxnSpPr>
          <p:cNvPr id="34" name="Łącznik prosty ze strzałką 33"/>
          <p:cNvCxnSpPr>
            <a:stCxn id="23" idx="3"/>
            <a:endCxn id="3094" idx="2"/>
          </p:cNvCxnSpPr>
          <p:nvPr/>
        </p:nvCxnSpPr>
        <p:spPr>
          <a:xfrm flipV="1">
            <a:off x="2371725" y="3148013"/>
            <a:ext cx="1365250" cy="1528762"/>
          </a:xfrm>
          <a:prstGeom prst="straightConnector1">
            <a:avLst/>
          </a:prstGeom>
          <a:ln w="15875" cap="rnd">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6" name="Łącznik prosty ze strzałką 35"/>
          <p:cNvCxnSpPr>
            <a:stCxn id="26" idx="2"/>
            <a:endCxn id="3090" idx="0"/>
          </p:cNvCxnSpPr>
          <p:nvPr/>
        </p:nvCxnSpPr>
        <p:spPr>
          <a:xfrm flipH="1">
            <a:off x="5862638" y="1171575"/>
            <a:ext cx="1328737" cy="576263"/>
          </a:xfrm>
          <a:prstGeom prst="straightConnector1">
            <a:avLst/>
          </a:prstGeom>
          <a:ln w="15875" cap="rnd">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0" name="Łącznik prosty ze strzałką 39"/>
          <p:cNvCxnSpPr>
            <a:stCxn id="27" idx="1"/>
            <a:endCxn id="3089" idx="0"/>
          </p:cNvCxnSpPr>
          <p:nvPr/>
        </p:nvCxnSpPr>
        <p:spPr>
          <a:xfrm flipH="1">
            <a:off x="7016750" y="1587500"/>
            <a:ext cx="73025" cy="547688"/>
          </a:xfrm>
          <a:prstGeom prst="straightConnector1">
            <a:avLst/>
          </a:prstGeom>
          <a:ln w="15875" cap="rnd">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p:cNvCxnSpPr>
            <a:stCxn id="25" idx="0"/>
          </p:cNvCxnSpPr>
          <p:nvPr/>
        </p:nvCxnSpPr>
        <p:spPr>
          <a:xfrm flipH="1" flipV="1">
            <a:off x="5219700" y="2347913"/>
            <a:ext cx="2736850" cy="1081087"/>
          </a:xfrm>
          <a:prstGeom prst="straightConnector1">
            <a:avLst/>
          </a:prstGeom>
          <a:ln w="15875" cap="rnd">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7" name="Łącznik prosty ze strzałką 46"/>
          <p:cNvCxnSpPr>
            <a:stCxn id="24" idx="0"/>
            <a:endCxn id="3092" idx="2"/>
          </p:cNvCxnSpPr>
          <p:nvPr/>
        </p:nvCxnSpPr>
        <p:spPr>
          <a:xfrm flipH="1" flipV="1">
            <a:off x="6107113" y="4541838"/>
            <a:ext cx="1590675" cy="995362"/>
          </a:xfrm>
          <a:prstGeom prst="straightConnector1">
            <a:avLst/>
          </a:prstGeom>
          <a:ln w="15875" cap="rnd">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089" name="pole tekstowe 18"/>
          <p:cNvSpPr txBox="1">
            <a:spLocks noChangeArrowheads="1"/>
          </p:cNvSpPr>
          <p:nvPr/>
        </p:nvSpPr>
        <p:spPr bwMode="auto">
          <a:xfrm>
            <a:off x="6462713" y="2135188"/>
            <a:ext cx="1108075" cy="214312"/>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altLang="pl-PL" sz="800" b="1" dirty="0"/>
              <a:t>PODKOWA LEŚNA</a:t>
            </a:r>
          </a:p>
        </p:txBody>
      </p:sp>
      <p:sp>
        <p:nvSpPr>
          <p:cNvPr id="3090" name="pole tekstowe 19"/>
          <p:cNvSpPr txBox="1">
            <a:spLocks noChangeArrowheads="1"/>
          </p:cNvSpPr>
          <p:nvPr/>
        </p:nvSpPr>
        <p:spPr bwMode="auto">
          <a:xfrm>
            <a:off x="5449888" y="1747838"/>
            <a:ext cx="827087" cy="2159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altLang="pl-PL" sz="800" b="1" dirty="0"/>
              <a:t>MILANÓWEK</a:t>
            </a:r>
          </a:p>
        </p:txBody>
      </p:sp>
      <p:sp>
        <p:nvSpPr>
          <p:cNvPr id="3091" name="pole tekstowe 21"/>
          <p:cNvSpPr txBox="1">
            <a:spLocks noChangeArrowheads="1"/>
          </p:cNvSpPr>
          <p:nvPr/>
        </p:nvSpPr>
        <p:spPr bwMode="auto">
          <a:xfrm>
            <a:off x="4435475" y="2292350"/>
            <a:ext cx="1427163" cy="2159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altLang="pl-PL" sz="800" b="1" dirty="0"/>
              <a:t>GRODZISK MAZOWIECKI</a:t>
            </a:r>
          </a:p>
        </p:txBody>
      </p:sp>
      <p:sp>
        <p:nvSpPr>
          <p:cNvPr id="3092" name="pole tekstowe 27"/>
          <p:cNvSpPr txBox="1">
            <a:spLocks noChangeArrowheads="1"/>
          </p:cNvSpPr>
          <p:nvPr/>
        </p:nvSpPr>
        <p:spPr bwMode="auto">
          <a:xfrm>
            <a:off x="5688013" y="4327525"/>
            <a:ext cx="838200" cy="214313"/>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altLang="pl-PL" sz="800" b="1" dirty="0"/>
              <a:t>ŻABIA WOLA</a:t>
            </a:r>
          </a:p>
        </p:txBody>
      </p:sp>
      <p:sp>
        <p:nvSpPr>
          <p:cNvPr id="3093" name="pole tekstowe 28"/>
          <p:cNvSpPr txBox="1">
            <a:spLocks noChangeArrowheads="1"/>
          </p:cNvSpPr>
          <p:nvPr/>
        </p:nvSpPr>
        <p:spPr bwMode="auto">
          <a:xfrm>
            <a:off x="2616200" y="1417638"/>
            <a:ext cx="730250" cy="215900"/>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altLang="pl-PL" sz="800" b="1" dirty="0"/>
              <a:t>BARANÓW</a:t>
            </a:r>
          </a:p>
        </p:txBody>
      </p:sp>
      <p:sp>
        <p:nvSpPr>
          <p:cNvPr id="3094" name="pole tekstowe 29"/>
          <p:cNvSpPr txBox="1">
            <a:spLocks noChangeArrowheads="1"/>
          </p:cNvSpPr>
          <p:nvPr/>
        </p:nvSpPr>
        <p:spPr bwMode="auto">
          <a:xfrm>
            <a:off x="3346450" y="2933700"/>
            <a:ext cx="782638" cy="214313"/>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altLang="pl-PL" sz="800" b="1" dirty="0"/>
              <a:t>JAKTORÓW</a:t>
            </a:r>
          </a:p>
        </p:txBody>
      </p:sp>
      <p:sp>
        <p:nvSpPr>
          <p:cNvPr id="29" name="Prostokąt 28"/>
          <p:cNvSpPr/>
          <p:nvPr/>
        </p:nvSpPr>
        <p:spPr>
          <a:xfrm>
            <a:off x="34827" y="0"/>
            <a:ext cx="9063453" cy="6821376"/>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4174124903"/>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3276965653"/>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23" name="pole tekstowe 22"/>
          <p:cNvSpPr txBox="1">
            <a:spLocks noChangeArrowheads="1"/>
          </p:cNvSpPr>
          <p:nvPr/>
        </p:nvSpPr>
        <p:spPr bwMode="auto">
          <a:xfrm>
            <a:off x="249067" y="4199627"/>
            <a:ext cx="700986" cy="307777"/>
          </a:xfrm>
          <a:prstGeom prst="rect">
            <a:avLst/>
          </a:prstGeom>
          <a:noFill/>
          <a:ln w="9525">
            <a:noFill/>
            <a:miter lim="800000"/>
            <a:headEnd/>
            <a:tailEnd/>
          </a:ln>
        </p:spPr>
        <p:txBody>
          <a:bodyPr wrap="square">
            <a:spAutoFit/>
          </a:bodyPr>
          <a:lstStyle/>
          <a:p>
            <a:pPr algn="ctr" eaLnBrk="1" hangingPunct="1">
              <a:defRPr/>
            </a:pPr>
            <a:endParaRPr lang="pl-PL" sz="1400" b="1" i="1" dirty="0">
              <a:solidFill>
                <a:schemeClr val="accent2">
                  <a:lumMod val="50000"/>
                </a:schemeClr>
              </a:solidFill>
              <a:latin typeface="Calibri"/>
              <a:cs typeface="Arial" charset="0"/>
            </a:endParaRPr>
          </a:p>
        </p:txBody>
      </p:sp>
      <p:sp>
        <p:nvSpPr>
          <p:cNvPr id="13" name="Prostokąt 12"/>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Siedem kategorii przestępstw - wykrywalność</a:t>
            </a:r>
          </a:p>
        </p:txBody>
      </p:sp>
      <p:grpSp>
        <p:nvGrpSpPr>
          <p:cNvPr id="14" name="Grupa 13"/>
          <p:cNvGrpSpPr/>
          <p:nvPr/>
        </p:nvGrpSpPr>
        <p:grpSpPr>
          <a:xfrm>
            <a:off x="-18224" y="0"/>
            <a:ext cx="9162224" cy="6821376"/>
            <a:chOff x="-18224" y="0"/>
            <a:chExt cx="9162224" cy="6821376"/>
          </a:xfrm>
        </p:grpSpPr>
        <p:sp>
          <p:nvSpPr>
            <p:cNvPr id="15" name="Prostokąt 1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6" name="Grupa 15"/>
            <p:cNvGrpSpPr/>
            <p:nvPr/>
          </p:nvGrpSpPr>
          <p:grpSpPr>
            <a:xfrm>
              <a:off x="-18224" y="0"/>
              <a:ext cx="9162224" cy="838200"/>
              <a:chOff x="0" y="0"/>
              <a:chExt cx="9125784" cy="838200"/>
            </a:xfrm>
          </p:grpSpPr>
          <p:pic>
            <p:nvPicPr>
              <p:cNvPr id="19" name="Obraz 18"/>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24" name="Prostokąt 2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125547829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467126513"/>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3749418485"/>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latin typeface="Calibri"/>
                <a:cs typeface="Arial" charset="0"/>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23" name="pole tekstowe 22"/>
          <p:cNvSpPr txBox="1">
            <a:spLocks noChangeArrowheads="1"/>
          </p:cNvSpPr>
          <p:nvPr/>
        </p:nvSpPr>
        <p:spPr bwMode="auto">
          <a:xfrm>
            <a:off x="249067" y="4199627"/>
            <a:ext cx="700986" cy="307777"/>
          </a:xfrm>
          <a:prstGeom prst="rect">
            <a:avLst/>
          </a:prstGeom>
          <a:noFill/>
          <a:ln w="9525">
            <a:noFill/>
            <a:miter lim="800000"/>
            <a:headEnd/>
            <a:tailEnd/>
          </a:ln>
        </p:spPr>
        <p:txBody>
          <a:bodyPr wrap="square">
            <a:spAutoFit/>
          </a:bodyPr>
          <a:lstStyle/>
          <a:p>
            <a:pPr algn="ctr" eaLnBrk="1" hangingPunct="1">
              <a:defRPr/>
            </a:pPr>
            <a:endParaRPr lang="pl-PL" sz="1400" b="1" i="1" dirty="0">
              <a:solidFill>
                <a:srgbClr val="FFFF00"/>
              </a:solidFill>
              <a:latin typeface="Calibri"/>
              <a:cs typeface="Arial" charset="0"/>
            </a:endParaRPr>
          </a:p>
        </p:txBody>
      </p:sp>
      <p:sp>
        <p:nvSpPr>
          <p:cNvPr id="26" name="pole tekstowe 25"/>
          <p:cNvSpPr txBox="1">
            <a:spLocks noChangeArrowheads="1"/>
          </p:cNvSpPr>
          <p:nvPr/>
        </p:nvSpPr>
        <p:spPr bwMode="auto">
          <a:xfrm>
            <a:off x="3057850" y="5023095"/>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1,81</a:t>
            </a:r>
          </a:p>
        </p:txBody>
      </p:sp>
      <p:sp>
        <p:nvSpPr>
          <p:cNvPr id="27" name="pole tekstowe 26"/>
          <p:cNvSpPr txBox="1">
            <a:spLocks noChangeArrowheads="1"/>
          </p:cNvSpPr>
          <p:nvPr/>
        </p:nvSpPr>
        <p:spPr bwMode="auto">
          <a:xfrm>
            <a:off x="4209444" y="500379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0,61</a:t>
            </a:r>
          </a:p>
        </p:txBody>
      </p:sp>
      <p:sp>
        <p:nvSpPr>
          <p:cNvPr id="28" name="pole tekstowe 27"/>
          <p:cNvSpPr txBox="1">
            <a:spLocks noChangeArrowheads="1"/>
          </p:cNvSpPr>
          <p:nvPr/>
        </p:nvSpPr>
        <p:spPr bwMode="auto">
          <a:xfrm>
            <a:off x="5367684" y="5010395"/>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2,36</a:t>
            </a:r>
          </a:p>
        </p:txBody>
      </p:sp>
      <p:sp>
        <p:nvSpPr>
          <p:cNvPr id="29" name="pole tekstowe 28"/>
          <p:cNvSpPr txBox="1">
            <a:spLocks noChangeArrowheads="1"/>
          </p:cNvSpPr>
          <p:nvPr/>
        </p:nvSpPr>
        <p:spPr bwMode="auto">
          <a:xfrm>
            <a:off x="6576724" y="5015983"/>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1,28</a:t>
            </a:r>
          </a:p>
        </p:txBody>
      </p:sp>
      <p:sp>
        <p:nvSpPr>
          <p:cNvPr id="34" name="pole tekstowe 33"/>
          <p:cNvSpPr txBox="1">
            <a:spLocks noChangeArrowheads="1"/>
          </p:cNvSpPr>
          <p:nvPr/>
        </p:nvSpPr>
        <p:spPr bwMode="auto">
          <a:xfrm>
            <a:off x="7709564" y="4997695"/>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2,10</a:t>
            </a:r>
          </a:p>
        </p:txBody>
      </p:sp>
      <p:sp>
        <p:nvSpPr>
          <p:cNvPr id="19" name="Prostokąt 18"/>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Przestępczość narkotykowa - przestępstwa stwierdzone</a:t>
            </a:r>
          </a:p>
        </p:txBody>
      </p:sp>
      <p:grpSp>
        <p:nvGrpSpPr>
          <p:cNvPr id="24" name="Grupa 23"/>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285284990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300945792"/>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2554732785"/>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14" name="Prostokąt 13"/>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Przestępczość narkotykowa - wykrywalność</a:t>
            </a:r>
          </a:p>
        </p:txBody>
      </p:sp>
      <p:grpSp>
        <p:nvGrpSpPr>
          <p:cNvPr id="12" name="Grupa 11"/>
          <p:cNvGrpSpPr/>
          <p:nvPr/>
        </p:nvGrpSpPr>
        <p:grpSpPr>
          <a:xfrm>
            <a:off x="-18224" y="0"/>
            <a:ext cx="9162224" cy="6821376"/>
            <a:chOff x="-18224" y="0"/>
            <a:chExt cx="9162224" cy="6821376"/>
          </a:xfrm>
        </p:grpSpPr>
        <p:sp>
          <p:nvSpPr>
            <p:cNvPr id="13" name="Prostokąt 12"/>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5" name="Grupa 14"/>
            <p:cNvGrpSpPr/>
            <p:nvPr/>
          </p:nvGrpSpPr>
          <p:grpSpPr>
            <a:xfrm>
              <a:off x="-18224" y="0"/>
              <a:ext cx="9162224" cy="838200"/>
              <a:chOff x="0" y="0"/>
              <a:chExt cx="9125784" cy="838200"/>
            </a:xfrm>
          </p:grpSpPr>
          <p:pic>
            <p:nvPicPr>
              <p:cNvPr id="16" name="Obraz 15"/>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9" name="Prostokąt 18"/>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269167262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447220877"/>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923686628"/>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Jaktorów</a:t>
            </a:r>
          </a:p>
        </p:txBody>
      </p:sp>
      <p:sp>
        <p:nvSpPr>
          <p:cNvPr id="20" name="pole tekstowe 19"/>
          <p:cNvSpPr txBox="1">
            <a:spLocks noChangeArrowheads="1"/>
          </p:cNvSpPr>
          <p:nvPr/>
        </p:nvSpPr>
        <p:spPr bwMode="auto">
          <a:xfrm>
            <a:off x="1459789" y="4297163"/>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856085" y="4297163"/>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23" name="pole tekstowe 22"/>
          <p:cNvSpPr txBox="1">
            <a:spLocks noChangeArrowheads="1"/>
          </p:cNvSpPr>
          <p:nvPr/>
        </p:nvSpPr>
        <p:spPr bwMode="auto">
          <a:xfrm>
            <a:off x="261259" y="4297163"/>
            <a:ext cx="700986" cy="307777"/>
          </a:xfrm>
          <a:prstGeom prst="rect">
            <a:avLst/>
          </a:prstGeom>
          <a:noFill/>
          <a:ln w="9525">
            <a:noFill/>
            <a:miter lim="800000"/>
            <a:headEnd/>
            <a:tailEnd/>
          </a:ln>
        </p:spPr>
        <p:txBody>
          <a:bodyPr wrap="square">
            <a:spAutoFit/>
          </a:bodyPr>
          <a:lstStyle/>
          <a:p>
            <a:pPr algn="ctr" eaLnBrk="1" hangingPunct="1">
              <a:defRPr/>
            </a:pPr>
            <a:endParaRPr lang="pl-PL" sz="1400" b="1" i="1" dirty="0">
              <a:solidFill>
                <a:srgbClr val="FFFF00"/>
              </a:solidFill>
              <a:latin typeface="Calibri"/>
              <a:cs typeface="Arial" charset="0"/>
            </a:endParaRPr>
          </a:p>
        </p:txBody>
      </p:sp>
      <p:sp>
        <p:nvSpPr>
          <p:cNvPr id="26" name="pole tekstowe 25"/>
          <p:cNvSpPr txBox="1">
            <a:spLocks noChangeArrowheads="1"/>
          </p:cNvSpPr>
          <p:nvPr/>
        </p:nvSpPr>
        <p:spPr bwMode="auto">
          <a:xfrm>
            <a:off x="3057850" y="499871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2,07</a:t>
            </a:r>
          </a:p>
        </p:txBody>
      </p:sp>
      <p:sp>
        <p:nvSpPr>
          <p:cNvPr id="27" name="pole tekstowe 26"/>
          <p:cNvSpPr txBox="1">
            <a:spLocks noChangeArrowheads="1"/>
          </p:cNvSpPr>
          <p:nvPr/>
        </p:nvSpPr>
        <p:spPr bwMode="auto">
          <a:xfrm>
            <a:off x="4209444" y="4991599"/>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0,00</a:t>
            </a:r>
          </a:p>
        </p:txBody>
      </p:sp>
      <p:sp>
        <p:nvSpPr>
          <p:cNvPr id="28" name="pole tekstowe 27"/>
          <p:cNvSpPr txBox="1">
            <a:spLocks noChangeArrowheads="1"/>
          </p:cNvSpPr>
          <p:nvPr/>
        </p:nvSpPr>
        <p:spPr bwMode="auto">
          <a:xfrm>
            <a:off x="5367684" y="498601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0,53</a:t>
            </a:r>
          </a:p>
        </p:txBody>
      </p:sp>
      <p:sp>
        <p:nvSpPr>
          <p:cNvPr id="29" name="pole tekstowe 28"/>
          <p:cNvSpPr txBox="1">
            <a:spLocks noChangeArrowheads="1"/>
          </p:cNvSpPr>
          <p:nvPr/>
        </p:nvSpPr>
        <p:spPr bwMode="auto">
          <a:xfrm>
            <a:off x="6576724" y="500379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1,47</a:t>
            </a:r>
          </a:p>
        </p:txBody>
      </p:sp>
      <p:sp>
        <p:nvSpPr>
          <p:cNvPr id="34" name="pole tekstowe 33"/>
          <p:cNvSpPr txBox="1">
            <a:spLocks noChangeArrowheads="1"/>
          </p:cNvSpPr>
          <p:nvPr/>
        </p:nvSpPr>
        <p:spPr bwMode="auto">
          <a:xfrm>
            <a:off x="7709564" y="4997695"/>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prstClr val="black"/>
                </a:solidFill>
                <a:latin typeface="Calibri"/>
                <a:cs typeface="Arial" charset="0"/>
              </a:rPr>
              <a:t>2,89</a:t>
            </a:r>
          </a:p>
        </p:txBody>
      </p:sp>
      <p:sp>
        <p:nvSpPr>
          <p:cNvPr id="24" name="Prostokąt 23"/>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Przestępczość gospodarcza - przestępstwa stwierdzone</a:t>
            </a:r>
          </a:p>
        </p:txBody>
      </p:sp>
      <p:grpSp>
        <p:nvGrpSpPr>
          <p:cNvPr id="19" name="Grupa 18"/>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249950218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1793025619"/>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1987374363"/>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eaLnBrk="1" hangingPunct="1">
              <a:defRPr/>
            </a:pPr>
            <a:r>
              <a:rPr lang="pl-PL" sz="1200" b="1" i="1" dirty="0">
                <a:solidFill>
                  <a:schemeClr val="accent2">
                    <a:lumMod val="50000"/>
                  </a:schemeClr>
                </a:solidFill>
                <a:latin typeface="Calibri"/>
                <a:cs typeface="Arial" charset="0"/>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2017</a:t>
            </a:r>
          </a:p>
        </p:txBody>
      </p:sp>
      <p:sp>
        <p:nvSpPr>
          <p:cNvPr id="22" name="pole tekstowe 21"/>
          <p:cNvSpPr txBox="1">
            <a:spLocks noChangeArrowheads="1"/>
          </p:cNvSpPr>
          <p:nvPr/>
        </p:nvSpPr>
        <p:spPr bwMode="auto">
          <a:xfrm>
            <a:off x="950053" y="4154011"/>
            <a:ext cx="700986" cy="307777"/>
          </a:xfrm>
          <a:prstGeom prst="rect">
            <a:avLst/>
          </a:prstGeom>
          <a:noFill/>
          <a:ln w="9525">
            <a:noFill/>
            <a:miter lim="800000"/>
            <a:headEnd/>
            <a:tailEnd/>
          </a:ln>
        </p:spPr>
        <p:txBody>
          <a:bodyPr wrap="square">
            <a:spAutoFit/>
          </a:bodyPr>
          <a:lstStyle/>
          <a:p>
            <a:pPr algn="ctr" eaLnBrk="1" hangingPunct="1">
              <a:defRPr/>
            </a:pPr>
            <a:r>
              <a:rPr lang="pl-PL" sz="1400" b="1" i="1" dirty="0">
                <a:solidFill>
                  <a:srgbClr val="FFFF00"/>
                </a:solidFill>
                <a:latin typeface="Calibri"/>
                <a:cs typeface="Arial" charset="0"/>
              </a:rPr>
              <a:t>2016</a:t>
            </a:r>
          </a:p>
        </p:txBody>
      </p:sp>
      <p:sp>
        <p:nvSpPr>
          <p:cNvPr id="13" name="Prostokąt 12"/>
          <p:cNvSpPr/>
          <p:nvPr/>
        </p:nvSpPr>
        <p:spPr>
          <a:xfrm>
            <a:off x="1601670" y="1265278"/>
            <a:ext cx="7505700" cy="707886"/>
          </a:xfrm>
          <a:prstGeom prst="rect">
            <a:avLst/>
          </a:prstGeom>
        </p:spPr>
        <p:txBody>
          <a:bodyPr>
            <a:spAutoFit/>
          </a:bodyPr>
          <a:lstStyle/>
          <a:p>
            <a:pPr algn="ctr" eaLnBrk="1" hangingPunct="1">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Calibri"/>
                <a:cs typeface="Arial" charset="0"/>
              </a:rPr>
              <a:t>Komenda Powiatowa Policji w Grodzisku Mazowieckim </a:t>
            </a:r>
            <a:br>
              <a:rPr lang="pl-PL" sz="2000" b="1" i="1" dirty="0">
                <a:solidFill>
                  <a:schemeClr val="accent2">
                    <a:lumMod val="50000"/>
                  </a:schemeClr>
                </a:solidFill>
                <a:latin typeface="Calibri"/>
                <a:cs typeface="Arial" charset="0"/>
              </a:rPr>
            </a:br>
            <a:r>
              <a:rPr lang="pl-PL" sz="2000" b="1" i="1" dirty="0">
                <a:solidFill>
                  <a:schemeClr val="accent2">
                    <a:lumMod val="50000"/>
                  </a:schemeClr>
                </a:solidFill>
                <a:latin typeface="Calibri"/>
                <a:cs typeface="Arial" charset="0"/>
              </a:rPr>
              <a:t>Przestępczość gospodarcza - wykrywalność</a:t>
            </a:r>
          </a:p>
        </p:txBody>
      </p:sp>
      <p:grpSp>
        <p:nvGrpSpPr>
          <p:cNvPr id="12" name="Grupa 11"/>
          <p:cNvGrpSpPr/>
          <p:nvPr/>
        </p:nvGrpSpPr>
        <p:grpSpPr>
          <a:xfrm>
            <a:off x="-18224" y="0"/>
            <a:ext cx="9162224" cy="6821376"/>
            <a:chOff x="-18224" y="0"/>
            <a:chExt cx="9162224" cy="6821376"/>
          </a:xfrm>
        </p:grpSpPr>
        <p:sp>
          <p:nvSpPr>
            <p:cNvPr id="14" name="Prostokąt 13"/>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5" name="Grupa 14"/>
            <p:cNvGrpSpPr/>
            <p:nvPr/>
          </p:nvGrpSpPr>
          <p:grpSpPr>
            <a:xfrm>
              <a:off x="-18224" y="0"/>
              <a:ext cx="9162224" cy="838200"/>
              <a:chOff x="0" y="0"/>
              <a:chExt cx="9125784" cy="838200"/>
            </a:xfrm>
          </p:grpSpPr>
          <p:pic>
            <p:nvPicPr>
              <p:cNvPr id="16" name="Obraz 15"/>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9" name="Prostokąt 18"/>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67046261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p:cNvSpPr>
          <p:nvPr>
            <p:ph type="title" sz="quarter" idx="4294967295"/>
          </p:nvPr>
        </p:nvSpPr>
        <p:spPr>
          <a:xfrm>
            <a:off x="0" y="1268760"/>
            <a:ext cx="9144000" cy="1143000"/>
          </a:xfrm>
        </p:spPr>
        <p:txBody>
          <a:bodyPr/>
          <a:lstStyle/>
          <a:p>
            <a:r>
              <a:rPr lang="pl-PL" altLang="pl-PL" sz="2400" b="1" i="1" dirty="0"/>
              <a:t>LICZBA OSÓB ZATRZYMANYCH </a:t>
            </a:r>
            <a:br>
              <a:rPr lang="pl-PL" altLang="pl-PL" sz="2400" b="1" i="1" dirty="0"/>
            </a:br>
            <a:r>
              <a:rPr lang="pl-PL" altLang="pl-PL" sz="2400" b="1" i="1" dirty="0"/>
              <a:t>na terenie miasta Podkowa Leśna</a:t>
            </a:r>
            <a:br>
              <a:rPr lang="pl-PL" altLang="pl-PL" sz="2400" b="1" dirty="0"/>
            </a:br>
            <a:endParaRPr lang="pl-PL" altLang="pl-PL" sz="2400" b="1" i="1" dirty="0"/>
          </a:p>
        </p:txBody>
      </p:sp>
      <p:graphicFrame>
        <p:nvGraphicFramePr>
          <p:cNvPr id="2" name="Wykres 9"/>
          <p:cNvGraphicFramePr>
            <a:graphicFrameLocks/>
          </p:cNvGraphicFramePr>
          <p:nvPr>
            <p:extLst>
              <p:ext uri="{D42A27DB-BD31-4B8C-83A1-F6EECF244321}">
                <p14:modId xmlns:p14="http://schemas.microsoft.com/office/powerpoint/2010/main" val="999046888"/>
              </p:ext>
            </p:extLst>
          </p:nvPr>
        </p:nvGraphicFramePr>
        <p:xfrm>
          <a:off x="5724128" y="2132857"/>
          <a:ext cx="3069640" cy="4660686"/>
        </p:xfrm>
        <a:graphic>
          <a:graphicData uri="http://schemas.openxmlformats.org/drawingml/2006/chart">
            <c:chart xmlns:c="http://schemas.openxmlformats.org/drawingml/2006/chart" xmlns:r="http://schemas.openxmlformats.org/officeDocument/2006/relationships" r:id="rId3"/>
          </a:graphicData>
        </a:graphic>
      </p:graphicFrame>
      <p:pic>
        <p:nvPicPr>
          <p:cNvPr id="7" name="Obraz 3"/>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6" name="Prostokąt 5"/>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rgbClr val="FFFFFF"/>
                </a:solidFill>
                <a:cs typeface="Arial" charset="0"/>
              </a:rPr>
              <a:t>Posterunek Policji w Podkowie Leśnej</a:t>
            </a:r>
          </a:p>
        </p:txBody>
      </p:sp>
      <p:grpSp>
        <p:nvGrpSpPr>
          <p:cNvPr id="8" name="Grupa 7"/>
          <p:cNvGrpSpPr/>
          <p:nvPr/>
        </p:nvGrpSpPr>
        <p:grpSpPr>
          <a:xfrm>
            <a:off x="-18224" y="0"/>
            <a:ext cx="9162224" cy="6821376"/>
            <a:chOff x="-18224" y="0"/>
            <a:chExt cx="9162224" cy="6821376"/>
          </a:xfrm>
        </p:grpSpPr>
        <p:sp>
          <p:nvSpPr>
            <p:cNvPr id="10" name="Prostokąt 9"/>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1" name="Grupa 10"/>
            <p:cNvGrpSpPr/>
            <p:nvPr/>
          </p:nvGrpSpPr>
          <p:grpSpPr>
            <a:xfrm>
              <a:off x="-18224" y="0"/>
              <a:ext cx="9162224" cy="838200"/>
              <a:chOff x="0" y="0"/>
              <a:chExt cx="9125784" cy="838200"/>
            </a:xfrm>
          </p:grpSpPr>
          <p:pic>
            <p:nvPicPr>
              <p:cNvPr id="12" name="Obraz 11"/>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13" name="Prostokąt 12"/>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graphicFrame>
        <p:nvGraphicFramePr>
          <p:cNvPr id="3" name="Wykres 2"/>
          <p:cNvGraphicFramePr/>
          <p:nvPr>
            <p:extLst>
              <p:ext uri="{D42A27DB-BD31-4B8C-83A1-F6EECF244321}">
                <p14:modId xmlns:p14="http://schemas.microsoft.com/office/powerpoint/2010/main" val="3866797474"/>
              </p:ext>
            </p:extLst>
          </p:nvPr>
        </p:nvGraphicFramePr>
        <p:xfrm>
          <a:off x="467544" y="2348880"/>
          <a:ext cx="4896544" cy="34563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8024133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251520" y="2999650"/>
            <a:ext cx="8640960" cy="892552"/>
          </a:xfrm>
          <a:prstGeom prst="rect">
            <a:avLst/>
          </a:prstGeom>
          <a:noFill/>
          <a:ln w="9525">
            <a:noFill/>
            <a:miter lim="800000"/>
            <a:headEnd/>
            <a:tailEnd/>
          </a:ln>
        </p:spPr>
        <p:txBody>
          <a:bodyPr wrap="square">
            <a:spAutoFit/>
          </a:bodyPr>
          <a:lstStyle/>
          <a:p>
            <a:pPr algn="ctr">
              <a:defRPr/>
            </a:pPr>
            <a:r>
              <a:rPr lang="pl-PL" sz="5200" b="1" i="1" dirty="0">
                <a:latin typeface="+mj-lt"/>
              </a:rPr>
              <a:t>PRACA PIONU PREWENCJI</a:t>
            </a:r>
          </a:p>
        </p:txBody>
      </p:sp>
    </p:spTree>
    <p:extLst>
      <p:ext uri="{BB962C8B-B14F-4D97-AF65-F5344CB8AC3E}">
        <p14:creationId xmlns:p14="http://schemas.microsoft.com/office/powerpoint/2010/main" val="232707716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Wykres 12"/>
          <p:cNvGraphicFramePr/>
          <p:nvPr>
            <p:extLst>
              <p:ext uri="{D42A27DB-BD31-4B8C-83A1-F6EECF244321}">
                <p14:modId xmlns:p14="http://schemas.microsoft.com/office/powerpoint/2010/main" val="1730666390"/>
              </p:ext>
            </p:extLst>
          </p:nvPr>
        </p:nvGraphicFramePr>
        <p:xfrm>
          <a:off x="251520" y="1052736"/>
          <a:ext cx="4104456" cy="559773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0"/>
          <p:cNvSpPr>
            <a:spLocks noChangeArrowheads="1"/>
          </p:cNvSpPr>
          <p:nvPr/>
        </p:nvSpPr>
        <p:spPr bwMode="auto">
          <a:xfrm>
            <a:off x="2195513" y="1178750"/>
            <a:ext cx="6769100" cy="400110"/>
          </a:xfrm>
          <a:prstGeom prst="rect">
            <a:avLst/>
          </a:prstGeom>
          <a:noFill/>
          <a:ln w="9525">
            <a:noFill/>
            <a:miter lim="800000"/>
            <a:headEnd/>
            <a:tailEnd/>
          </a:ln>
        </p:spPr>
        <p:txBody>
          <a:bodyPr>
            <a:spAutoFit/>
          </a:bodyPr>
          <a:lstStyle/>
          <a:p>
            <a:pPr algn="ctr">
              <a:defRPr/>
            </a:pPr>
            <a:r>
              <a:rPr lang="pl-PL" sz="2000" b="1" i="1" dirty="0">
                <a:latin typeface="+mj-lt"/>
              </a:rPr>
              <a:t>Liczba przeprowadzonych interwencji</a:t>
            </a:r>
          </a:p>
        </p:txBody>
      </p:sp>
      <p:graphicFrame>
        <p:nvGraphicFramePr>
          <p:cNvPr id="10" name="Wykres 9"/>
          <p:cNvGraphicFramePr/>
          <p:nvPr>
            <p:extLst>
              <p:ext uri="{D42A27DB-BD31-4B8C-83A1-F6EECF244321}">
                <p14:modId xmlns:p14="http://schemas.microsoft.com/office/powerpoint/2010/main" val="1936331404"/>
              </p:ext>
            </p:extLst>
          </p:nvPr>
        </p:nvGraphicFramePr>
        <p:xfrm>
          <a:off x="12375720" y="764180"/>
          <a:ext cx="4095455" cy="49306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iagram 1"/>
          <p:cNvGraphicFramePr/>
          <p:nvPr>
            <p:extLst>
              <p:ext uri="{D42A27DB-BD31-4B8C-83A1-F6EECF244321}">
                <p14:modId xmlns:p14="http://schemas.microsoft.com/office/powerpoint/2010/main" val="1834862570"/>
              </p:ext>
            </p:extLst>
          </p:nvPr>
        </p:nvGraphicFramePr>
        <p:xfrm>
          <a:off x="1919134" y="5013176"/>
          <a:ext cx="731479" cy="526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Wykres 14"/>
          <p:cNvGraphicFramePr/>
          <p:nvPr>
            <p:extLst>
              <p:ext uri="{D42A27DB-BD31-4B8C-83A1-F6EECF244321}">
                <p14:modId xmlns:p14="http://schemas.microsoft.com/office/powerpoint/2010/main" val="1501030964"/>
              </p:ext>
            </p:extLst>
          </p:nvPr>
        </p:nvGraphicFramePr>
        <p:xfrm>
          <a:off x="4771941" y="1740576"/>
          <a:ext cx="3420379" cy="493061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 name="Diagram 2"/>
          <p:cNvGraphicFramePr/>
          <p:nvPr/>
        </p:nvGraphicFramePr>
        <p:xfrm>
          <a:off x="6261932" y="5185444"/>
          <a:ext cx="731479" cy="5260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9" name="Grupa 8"/>
          <p:cNvGrpSpPr/>
          <p:nvPr/>
        </p:nvGrpSpPr>
        <p:grpSpPr>
          <a:xfrm>
            <a:off x="-18224" y="0"/>
            <a:ext cx="9162224" cy="6821376"/>
            <a:chOff x="-18224" y="0"/>
            <a:chExt cx="9162224" cy="6821376"/>
          </a:xfrm>
        </p:grpSpPr>
        <p:sp>
          <p:nvSpPr>
            <p:cNvPr id="12" name="Prostokąt 11"/>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p:cNvGrpSpPr/>
            <p:nvPr/>
          </p:nvGrpSpPr>
          <p:grpSpPr>
            <a:xfrm>
              <a:off x="-18224" y="0"/>
              <a:ext cx="9162224" cy="838200"/>
              <a:chOff x="0" y="0"/>
              <a:chExt cx="9125784" cy="838200"/>
            </a:xfrm>
          </p:grpSpPr>
          <p:pic>
            <p:nvPicPr>
              <p:cNvPr id="16" name="Obraz 15"/>
              <p:cNvPicPr>
                <a:picLocks noChangeAspect="1"/>
              </p:cNvPicPr>
              <p:nvPr/>
            </p:nvPicPr>
            <p:blipFill>
              <a:blip r:embed="rId16" cstate="print"/>
              <a:srcRect/>
              <a:stretch>
                <a:fillRect/>
              </a:stretch>
            </p:blipFill>
            <p:spPr bwMode="auto">
              <a:xfrm>
                <a:off x="0" y="0"/>
                <a:ext cx="2293938" cy="838200"/>
              </a:xfrm>
              <a:prstGeom prst="rect">
                <a:avLst/>
              </a:prstGeom>
              <a:noFill/>
              <a:ln w="9525">
                <a:noFill/>
                <a:miter lim="800000"/>
                <a:headEnd/>
                <a:tailEnd/>
              </a:ln>
            </p:spPr>
          </p:pic>
          <p:sp>
            <p:nvSpPr>
              <p:cNvPr id="17" name="Prostokąt 16"/>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spTree>
    <p:extLst>
      <p:ext uri="{BB962C8B-B14F-4D97-AF65-F5344CB8AC3E}">
        <p14:creationId xmlns:p14="http://schemas.microsoft.com/office/powerpoint/2010/main" val="2110753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Wykres 16"/>
          <p:cNvGraphicFramePr/>
          <p:nvPr>
            <p:extLst>
              <p:ext uri="{D42A27DB-BD31-4B8C-83A1-F6EECF244321}">
                <p14:modId xmlns:p14="http://schemas.microsoft.com/office/powerpoint/2010/main" val="67535754"/>
              </p:ext>
            </p:extLst>
          </p:nvPr>
        </p:nvGraphicFramePr>
        <p:xfrm>
          <a:off x="156653" y="2231136"/>
          <a:ext cx="2593787" cy="32270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Wykres 15"/>
          <p:cNvGraphicFramePr/>
          <p:nvPr>
            <p:extLst>
              <p:ext uri="{D42A27DB-BD31-4B8C-83A1-F6EECF244321}">
                <p14:modId xmlns:p14="http://schemas.microsoft.com/office/powerpoint/2010/main" val="2602884284"/>
              </p:ext>
            </p:extLst>
          </p:nvPr>
        </p:nvGraphicFramePr>
        <p:xfrm>
          <a:off x="2293913" y="1680790"/>
          <a:ext cx="6748400" cy="49306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Wykres 12"/>
          <p:cNvGraphicFramePr/>
          <p:nvPr>
            <p:extLst>
              <p:ext uri="{D42A27DB-BD31-4B8C-83A1-F6EECF244321}">
                <p14:modId xmlns:p14="http://schemas.microsoft.com/office/powerpoint/2010/main" val="2619699509"/>
              </p:ext>
            </p:extLst>
          </p:nvPr>
        </p:nvGraphicFramePr>
        <p:xfrm>
          <a:off x="-5692593" y="-61553"/>
          <a:ext cx="3420379" cy="4930610"/>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10"/>
          <p:cNvSpPr>
            <a:spLocks noChangeArrowheads="1"/>
          </p:cNvSpPr>
          <p:nvPr/>
        </p:nvSpPr>
        <p:spPr bwMode="auto">
          <a:xfrm>
            <a:off x="1133325" y="1052736"/>
            <a:ext cx="6769100" cy="1015663"/>
          </a:xfrm>
          <a:prstGeom prst="rect">
            <a:avLst/>
          </a:prstGeom>
          <a:noFill/>
          <a:ln w="9525">
            <a:noFill/>
            <a:miter lim="800000"/>
            <a:headEnd/>
            <a:tailEnd/>
          </a:ln>
        </p:spPr>
        <p:txBody>
          <a:bodyPr>
            <a:spAutoFit/>
          </a:bodyPr>
          <a:lstStyle/>
          <a:p>
            <a:pPr algn="ctr">
              <a:defRPr/>
            </a:pPr>
            <a:r>
              <a:rPr lang="pl-PL" sz="2000" b="1" i="1" dirty="0">
                <a:latin typeface="+mj-lt"/>
              </a:rPr>
              <a:t>Zestawienie liczbowe dotyczące ogółem ujawnionych wykroczeń (pouczenia, mandaty, postępowania wyjaśniające)</a:t>
            </a:r>
          </a:p>
        </p:txBody>
      </p:sp>
      <p:graphicFrame>
        <p:nvGraphicFramePr>
          <p:cNvPr id="14" name="Wykres 13"/>
          <p:cNvGraphicFramePr/>
          <p:nvPr>
            <p:extLst>
              <p:ext uri="{D42A27DB-BD31-4B8C-83A1-F6EECF244321}">
                <p14:modId xmlns:p14="http://schemas.microsoft.com/office/powerpoint/2010/main" val="2355389718"/>
              </p:ext>
            </p:extLst>
          </p:nvPr>
        </p:nvGraphicFramePr>
        <p:xfrm>
          <a:off x="10512660" y="728700"/>
          <a:ext cx="8289752" cy="4930610"/>
        </p:xfrm>
        <a:graphic>
          <a:graphicData uri="http://schemas.openxmlformats.org/drawingml/2006/chart">
            <c:chart xmlns:c="http://schemas.openxmlformats.org/drawingml/2006/chart" xmlns:r="http://schemas.openxmlformats.org/officeDocument/2006/relationships" r:id="rId6"/>
          </a:graphicData>
        </a:graphic>
      </p:graphicFrame>
      <p:sp>
        <p:nvSpPr>
          <p:cNvPr id="7" name="Strzałka w prawo 6"/>
          <p:cNvSpPr/>
          <p:nvPr/>
        </p:nvSpPr>
        <p:spPr bwMode="auto">
          <a:xfrm rot="1037009">
            <a:off x="3823946" y="5080016"/>
            <a:ext cx="731479" cy="526067"/>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l-PL" sz="1200" b="1" dirty="0">
                <a:latin typeface="+mj-lt"/>
              </a:rPr>
              <a:t> -156</a:t>
            </a:r>
          </a:p>
        </p:txBody>
      </p:sp>
      <p:sp>
        <p:nvSpPr>
          <p:cNvPr id="11" name="Strzałka w prawo 10"/>
          <p:cNvSpPr/>
          <p:nvPr/>
        </p:nvSpPr>
        <p:spPr bwMode="auto">
          <a:xfrm rot="1009103">
            <a:off x="5558987" y="5039684"/>
            <a:ext cx="731479" cy="526067"/>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l-PL" sz="1200" b="1" dirty="0">
                <a:latin typeface="+mj-lt"/>
              </a:rPr>
              <a:t> - 9</a:t>
            </a:r>
          </a:p>
        </p:txBody>
      </p:sp>
      <p:sp>
        <p:nvSpPr>
          <p:cNvPr id="12" name="Strzałka w prawo 11"/>
          <p:cNvSpPr/>
          <p:nvPr/>
        </p:nvSpPr>
        <p:spPr bwMode="auto">
          <a:xfrm rot="21172382">
            <a:off x="7252533" y="4963627"/>
            <a:ext cx="731479" cy="526067"/>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l-PL" sz="1200" b="1" dirty="0">
                <a:latin typeface="+mj-lt"/>
              </a:rPr>
              <a:t>+23</a:t>
            </a:r>
          </a:p>
        </p:txBody>
      </p:sp>
      <p:sp>
        <p:nvSpPr>
          <p:cNvPr id="19" name="pole tekstowe 18"/>
          <p:cNvSpPr txBox="1">
            <a:spLocks noChangeArrowheads="1"/>
          </p:cNvSpPr>
          <p:nvPr/>
        </p:nvSpPr>
        <p:spPr bwMode="auto">
          <a:xfrm>
            <a:off x="1475656" y="4646944"/>
            <a:ext cx="700986" cy="292388"/>
          </a:xfrm>
          <a:prstGeom prst="rect">
            <a:avLst/>
          </a:prstGeom>
          <a:noFill/>
          <a:ln w="9525">
            <a:noFill/>
            <a:miter lim="800000"/>
            <a:headEnd/>
            <a:tailEnd/>
          </a:ln>
        </p:spPr>
        <p:txBody>
          <a:bodyPr wrap="square">
            <a:spAutoFit/>
          </a:bodyPr>
          <a:lstStyle/>
          <a:p>
            <a:pPr algn="ctr">
              <a:defRPr/>
            </a:pPr>
            <a:r>
              <a:rPr lang="pl-PL" sz="1300" b="1" i="1" dirty="0">
                <a:solidFill>
                  <a:srgbClr val="FFFF00"/>
                </a:solidFill>
                <a:latin typeface="+mj-lt"/>
              </a:rPr>
              <a:t>2017</a:t>
            </a:r>
          </a:p>
        </p:txBody>
      </p:sp>
      <p:sp>
        <p:nvSpPr>
          <p:cNvPr id="20" name="pole tekstowe 19"/>
          <p:cNvSpPr txBox="1">
            <a:spLocks noChangeArrowheads="1"/>
          </p:cNvSpPr>
          <p:nvPr/>
        </p:nvSpPr>
        <p:spPr bwMode="auto">
          <a:xfrm>
            <a:off x="990694" y="4652724"/>
            <a:ext cx="700986" cy="292388"/>
          </a:xfrm>
          <a:prstGeom prst="rect">
            <a:avLst/>
          </a:prstGeom>
          <a:noFill/>
          <a:ln w="9525">
            <a:noFill/>
            <a:miter lim="800000"/>
            <a:headEnd/>
            <a:tailEnd/>
          </a:ln>
        </p:spPr>
        <p:txBody>
          <a:bodyPr wrap="square">
            <a:spAutoFit/>
          </a:bodyPr>
          <a:lstStyle/>
          <a:p>
            <a:pPr algn="ctr">
              <a:defRPr/>
            </a:pPr>
            <a:r>
              <a:rPr lang="pl-PL" sz="1300" b="1" i="1" dirty="0">
                <a:latin typeface="+mj-lt"/>
              </a:rPr>
              <a:t>2016</a:t>
            </a:r>
          </a:p>
        </p:txBody>
      </p:sp>
      <p:sp>
        <p:nvSpPr>
          <p:cNvPr id="21" name="pole tekstowe 20"/>
          <p:cNvSpPr txBox="1">
            <a:spLocks noChangeArrowheads="1"/>
          </p:cNvSpPr>
          <p:nvPr/>
        </p:nvSpPr>
        <p:spPr bwMode="auto">
          <a:xfrm>
            <a:off x="702096" y="5023835"/>
            <a:ext cx="1751879" cy="738664"/>
          </a:xfrm>
          <a:prstGeom prst="rect">
            <a:avLst/>
          </a:prstGeom>
          <a:noFill/>
          <a:ln w="9525">
            <a:noFill/>
            <a:miter lim="800000"/>
            <a:headEnd/>
            <a:tailEnd/>
          </a:ln>
        </p:spPr>
        <p:txBody>
          <a:bodyPr wrap="square">
            <a:spAutoFit/>
          </a:bodyPr>
          <a:lstStyle/>
          <a:p>
            <a:pPr algn="ctr">
              <a:defRPr/>
            </a:pPr>
            <a:r>
              <a:rPr lang="pl-PL" sz="1400" b="1" i="1" dirty="0">
                <a:latin typeface="+mj-lt"/>
              </a:rPr>
              <a:t>Ogółem ujawnione wykroczenia </a:t>
            </a:r>
          </a:p>
        </p:txBody>
      </p:sp>
      <p:cxnSp>
        <p:nvCxnSpPr>
          <p:cNvPr id="18" name="Łącznik łamany 17"/>
          <p:cNvCxnSpPr/>
          <p:nvPr/>
        </p:nvCxnSpPr>
        <p:spPr>
          <a:xfrm>
            <a:off x="5924726" y="5302717"/>
            <a:ext cx="914400" cy="9144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upa 14"/>
          <p:cNvGrpSpPr/>
          <p:nvPr/>
        </p:nvGrpSpPr>
        <p:grpSpPr>
          <a:xfrm>
            <a:off x="-18224" y="0"/>
            <a:ext cx="9162224" cy="6821376"/>
            <a:chOff x="-18224" y="0"/>
            <a:chExt cx="9162224" cy="6821376"/>
          </a:xfrm>
        </p:grpSpPr>
        <p:sp>
          <p:nvSpPr>
            <p:cNvPr id="22" name="Prostokąt 21"/>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23" name="Grupa 22"/>
            <p:cNvGrpSpPr/>
            <p:nvPr/>
          </p:nvGrpSpPr>
          <p:grpSpPr>
            <a:xfrm>
              <a:off x="-18224" y="0"/>
              <a:ext cx="9162224" cy="838200"/>
              <a:chOff x="0" y="0"/>
              <a:chExt cx="9125784" cy="838200"/>
            </a:xfrm>
          </p:grpSpPr>
          <p:pic>
            <p:nvPicPr>
              <p:cNvPr id="24" name="Obraz 23"/>
              <p:cNvPicPr>
                <a:picLocks noChangeAspect="1"/>
              </p:cNvPicPr>
              <p:nvPr/>
            </p:nvPicPr>
            <p:blipFill>
              <a:blip r:embed="rId7" cstate="print"/>
              <a:srcRect/>
              <a:stretch>
                <a:fillRect/>
              </a:stretch>
            </p:blipFill>
            <p:spPr bwMode="auto">
              <a:xfrm>
                <a:off x="0" y="0"/>
                <a:ext cx="2293938" cy="838200"/>
              </a:xfrm>
              <a:prstGeom prst="rect">
                <a:avLst/>
              </a:prstGeom>
              <a:noFill/>
              <a:ln w="9525">
                <a:noFill/>
                <a:miter lim="800000"/>
                <a:headEnd/>
                <a:tailEnd/>
              </a:ln>
            </p:spPr>
          </p:pic>
          <p:sp>
            <p:nvSpPr>
              <p:cNvPr id="25" name="Prostokąt 2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spTree>
    <p:extLst>
      <p:ext uri="{BB962C8B-B14F-4D97-AF65-F5344CB8AC3E}">
        <p14:creationId xmlns:p14="http://schemas.microsoft.com/office/powerpoint/2010/main" val="72827280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p:cNvSpPr>
          <p:nvPr>
            <p:ph type="title"/>
          </p:nvPr>
        </p:nvSpPr>
        <p:spPr>
          <a:xfrm>
            <a:off x="0" y="1124744"/>
            <a:ext cx="9144000" cy="796925"/>
          </a:xfrm>
        </p:spPr>
        <p:txBody>
          <a:bodyPr/>
          <a:lstStyle/>
          <a:p>
            <a:r>
              <a:rPr lang="pl-PL" altLang="pl-PL" sz="2400" b="1" i="1" dirty="0">
                <a:solidFill>
                  <a:schemeClr val="tx1"/>
                </a:solidFill>
                <a:cs typeface="Arial" charset="0"/>
              </a:rPr>
              <a:t>CZAS REAKCJI NA ZDARZENIE </a:t>
            </a:r>
            <a:br>
              <a:rPr lang="pl-PL" altLang="pl-PL" sz="2400" b="1" i="1" dirty="0">
                <a:solidFill>
                  <a:schemeClr val="tx1"/>
                </a:solidFill>
                <a:cs typeface="Arial" charset="0"/>
              </a:rPr>
            </a:br>
            <a:endParaRPr lang="pl-PL" altLang="pl-PL" sz="2400" b="1" i="1" dirty="0">
              <a:solidFill>
                <a:schemeClr val="tx1"/>
              </a:solidFill>
              <a:cs typeface="Arial" charset="0"/>
            </a:endParaRPr>
          </a:p>
        </p:txBody>
      </p:sp>
      <p:sp>
        <p:nvSpPr>
          <p:cNvPr id="7171" name="Rectangle 2"/>
          <p:cNvSpPr>
            <a:spLocks noGrp="1"/>
          </p:cNvSpPr>
          <p:nvPr>
            <p:ph type="body" sz="half" idx="1"/>
          </p:nvPr>
        </p:nvSpPr>
        <p:spPr>
          <a:xfrm>
            <a:off x="662682" y="5771841"/>
            <a:ext cx="3786188" cy="727075"/>
          </a:xfrm>
        </p:spPr>
        <p:txBody>
          <a:bodyPr/>
          <a:lstStyle/>
          <a:p>
            <a:pPr algn="ctr">
              <a:lnSpc>
                <a:spcPct val="90000"/>
              </a:lnSpc>
              <a:spcBef>
                <a:spcPts val="800"/>
              </a:spcBef>
              <a:buFontTx/>
              <a:buNone/>
            </a:pPr>
            <a:r>
              <a:rPr lang="pl-PL" altLang="pl-PL" sz="2000" b="1" i="1" dirty="0">
                <a:solidFill>
                  <a:srgbClr val="003DB8"/>
                </a:solidFill>
                <a:latin typeface="Calibri" pitchFamily="34" charset="0"/>
                <a:cs typeface="Times New Roman" pitchFamily="18" charset="0"/>
              </a:rPr>
              <a:t> </a:t>
            </a:r>
          </a:p>
        </p:txBody>
      </p:sp>
      <p:sp>
        <p:nvSpPr>
          <p:cNvPr id="9" name="Rectangle 2"/>
          <p:cNvSpPr txBox="1">
            <a:spLocks/>
          </p:cNvSpPr>
          <p:nvPr/>
        </p:nvSpPr>
        <p:spPr bwMode="auto">
          <a:xfrm>
            <a:off x="251520" y="1916832"/>
            <a:ext cx="4608512" cy="3888432"/>
          </a:xfrm>
          <a:prstGeom prst="rect">
            <a:avLst/>
          </a:prstGeom>
          <a:noFill/>
          <a:ln w="9525">
            <a:noFill/>
            <a:miter lim="800000"/>
            <a:headEnd/>
            <a:tailEnd/>
          </a:ln>
        </p:spPr>
        <p:txBody>
          <a:bodyPr/>
          <a:lstStyle/>
          <a:p>
            <a:pPr marL="342900" indent="-342900">
              <a:lnSpc>
                <a:spcPct val="90000"/>
              </a:lnSpc>
              <a:spcBef>
                <a:spcPct val="20000"/>
              </a:spcBef>
              <a:defRPr/>
            </a:pPr>
            <a:endParaRPr lang="pl-PL" sz="2000" kern="0" dirty="0">
              <a:latin typeface="+mn-lt"/>
            </a:endParaRPr>
          </a:p>
          <a:p>
            <a:pPr marL="342900" indent="-342900" algn="ctr">
              <a:lnSpc>
                <a:spcPct val="90000"/>
              </a:lnSpc>
              <a:spcBef>
                <a:spcPct val="20000"/>
              </a:spcBef>
              <a:defRPr/>
            </a:pPr>
            <a:r>
              <a:rPr lang="pl-PL" sz="2000" b="1" kern="0" dirty="0">
                <a:latin typeface="+mn-lt"/>
              </a:rPr>
              <a:t>    Na terenie działania</a:t>
            </a:r>
            <a:br>
              <a:rPr lang="pl-PL" sz="2000" b="1" kern="0" dirty="0">
                <a:latin typeface="+mn-lt"/>
              </a:rPr>
            </a:br>
            <a:r>
              <a:rPr lang="pl-PL" sz="2000" b="1" kern="0" dirty="0">
                <a:latin typeface="+mn-lt"/>
              </a:rPr>
              <a:t>Posterunku  Policji w Podkowie Leśnej </a:t>
            </a:r>
            <a:br>
              <a:rPr lang="pl-PL" sz="2000" b="1" kern="0" dirty="0">
                <a:latin typeface="+mn-lt"/>
              </a:rPr>
            </a:br>
            <a:r>
              <a:rPr lang="pl-PL" sz="2000" b="1" kern="0" dirty="0">
                <a:latin typeface="+mn-lt"/>
              </a:rPr>
              <a:t>w 2017 roku średni czas reakcji na zdarzenie wyniósł:</a:t>
            </a:r>
          </a:p>
          <a:p>
            <a:pPr marL="342900" indent="-342900" algn="ctr">
              <a:lnSpc>
                <a:spcPct val="90000"/>
              </a:lnSpc>
              <a:spcBef>
                <a:spcPct val="20000"/>
              </a:spcBef>
              <a:defRPr/>
            </a:pPr>
            <a:endParaRPr lang="pl-PL" sz="1000" b="1" kern="0" dirty="0">
              <a:latin typeface="+mn-lt"/>
            </a:endParaRPr>
          </a:p>
          <a:p>
            <a:pPr marL="342900" indent="-342900" algn="ctr">
              <a:lnSpc>
                <a:spcPct val="90000"/>
              </a:lnSpc>
              <a:spcBef>
                <a:spcPct val="20000"/>
              </a:spcBef>
              <a:defRPr/>
            </a:pPr>
            <a:endParaRPr lang="pl-PL" sz="1000" b="1" kern="0" dirty="0">
              <a:latin typeface="+mn-lt"/>
            </a:endParaRPr>
          </a:p>
          <a:p>
            <a:pPr marL="342900" indent="-342900" algn="ctr">
              <a:lnSpc>
                <a:spcPct val="90000"/>
              </a:lnSpc>
              <a:spcBef>
                <a:spcPct val="20000"/>
              </a:spcBef>
              <a:defRPr/>
            </a:pPr>
            <a:r>
              <a:rPr lang="pl-PL" sz="2000" b="1" kern="0" dirty="0"/>
              <a:t>Podkowa Leśna: </a:t>
            </a:r>
            <a:r>
              <a:rPr lang="pl-PL" sz="2000" b="1" kern="0" dirty="0">
                <a:effectLst>
                  <a:outerShdw blurRad="38100" dist="38100" dir="2700000" algn="tl">
                    <a:srgbClr val="000000">
                      <a:alpha val="43137"/>
                    </a:srgbClr>
                  </a:outerShdw>
                </a:effectLst>
              </a:rPr>
              <a:t>Pilne 8 </a:t>
            </a:r>
            <a:r>
              <a:rPr lang="pl-PL" sz="2000" b="1" kern="0" dirty="0">
                <a:effectLst>
                  <a:outerShdw blurRad="38100" dist="38100" dir="2700000" algn="tl">
                    <a:srgbClr val="000000">
                      <a:alpha val="43137"/>
                    </a:srgbClr>
                  </a:outerShdw>
                </a:effectLst>
                <a:latin typeface="Arial" pitchFamily="34" charset="0"/>
              </a:rPr>
              <a:t>min 41	sek</a:t>
            </a:r>
            <a:r>
              <a:rPr lang="pl-PL" sz="2000" b="1" kern="0" dirty="0">
                <a:latin typeface="Arial" pitchFamily="34" charset="0"/>
              </a:rPr>
              <a:t>.</a:t>
            </a:r>
          </a:p>
          <a:p>
            <a:pPr marL="342900" indent="-342900" algn="ctr">
              <a:lnSpc>
                <a:spcPct val="90000"/>
              </a:lnSpc>
              <a:spcBef>
                <a:spcPct val="20000"/>
              </a:spcBef>
              <a:defRPr/>
            </a:pPr>
            <a:endParaRPr lang="pl-PL" sz="2000" b="1" kern="0" dirty="0">
              <a:latin typeface="Arial" pitchFamily="34" charset="0"/>
            </a:endParaRPr>
          </a:p>
          <a:p>
            <a:pPr marL="342900" indent="-342900" algn="ctr">
              <a:lnSpc>
                <a:spcPct val="90000"/>
              </a:lnSpc>
              <a:spcBef>
                <a:spcPct val="20000"/>
              </a:spcBef>
              <a:defRPr/>
            </a:pPr>
            <a:r>
              <a:rPr lang="pl-PL" sz="2000" b="1" kern="0" dirty="0">
                <a:effectLst>
                  <a:outerShdw blurRad="38100" dist="38100" dir="2700000" algn="tl">
                    <a:srgbClr val="000000">
                      <a:alpha val="43137"/>
                    </a:srgbClr>
                  </a:outerShdw>
                </a:effectLst>
                <a:latin typeface="Arial" pitchFamily="34" charset="0"/>
              </a:rPr>
              <a:t>                    wartość oczekiwana   9 min 54 sek.</a:t>
            </a:r>
          </a:p>
          <a:p>
            <a:pPr marL="342900" indent="-342900" algn="ctr">
              <a:lnSpc>
                <a:spcPct val="90000"/>
              </a:lnSpc>
              <a:spcBef>
                <a:spcPct val="20000"/>
              </a:spcBef>
              <a:defRPr/>
            </a:pPr>
            <a:endParaRPr lang="pl-PL" sz="2000" b="1" kern="0" dirty="0">
              <a:effectLst>
                <a:outerShdw blurRad="38100" dist="38100" dir="2700000" algn="tl">
                  <a:srgbClr val="000000">
                    <a:alpha val="43137"/>
                  </a:srgbClr>
                </a:outerShdw>
              </a:effectLst>
            </a:endParaRPr>
          </a:p>
          <a:p>
            <a:pPr marL="342900" indent="-342900" algn="ctr">
              <a:lnSpc>
                <a:spcPct val="90000"/>
              </a:lnSpc>
              <a:spcBef>
                <a:spcPct val="20000"/>
              </a:spcBef>
              <a:defRPr/>
            </a:pPr>
            <a:r>
              <a:rPr lang="pl-PL" sz="2000" b="1" kern="0" dirty="0">
                <a:effectLst>
                  <a:outerShdw blurRad="38100" dist="38100" dir="2700000" algn="tl">
                    <a:srgbClr val="000000">
                      <a:alpha val="43137"/>
                    </a:srgbClr>
                  </a:outerShdw>
                </a:effectLst>
                <a:latin typeface="Arial" pitchFamily="34" charset="0"/>
              </a:rPr>
              <a:t> </a:t>
            </a:r>
            <a:endParaRPr lang="pl-PL" sz="2000" b="1" kern="0" dirty="0">
              <a:effectLst>
                <a:outerShdw blurRad="38100" dist="38100" dir="2700000" algn="tl">
                  <a:srgbClr val="000000">
                    <a:alpha val="43137"/>
                  </a:srgbClr>
                </a:outerShdw>
              </a:effectLst>
              <a:latin typeface="+mn-lt"/>
            </a:endParaRPr>
          </a:p>
        </p:txBody>
      </p:sp>
      <p:pic>
        <p:nvPicPr>
          <p:cNvPr id="99331" name="Picture 3"/>
          <p:cNvPicPr>
            <a:picLocks noChangeAspect="1" noChangeArrowheads="1"/>
          </p:cNvPicPr>
          <p:nvPr/>
        </p:nvPicPr>
        <p:blipFill>
          <a:blip r:embed="rId3" cstate="print"/>
          <a:srcRect/>
          <a:stretch>
            <a:fillRect/>
          </a:stretch>
        </p:blipFill>
        <p:spPr bwMode="auto">
          <a:xfrm>
            <a:off x="4991476" y="1916832"/>
            <a:ext cx="4152524" cy="2579321"/>
          </a:xfrm>
          <a:prstGeom prst="rect">
            <a:avLst/>
          </a:prstGeom>
          <a:ln>
            <a:noFill/>
          </a:ln>
          <a:effectLst>
            <a:reflection blurRad="6350" stA="50000" endA="300" endPos="90000" dir="5400000" sy="-100000" algn="bl" rotWithShape="0"/>
            <a:softEdge rad="112500"/>
          </a:effectLst>
        </p:spPr>
      </p:pic>
      <p:pic>
        <p:nvPicPr>
          <p:cNvPr id="6" name="Obraz 3"/>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8" name="Grupa 7"/>
          <p:cNvGrpSpPr/>
          <p:nvPr/>
        </p:nvGrpSpPr>
        <p:grpSpPr>
          <a:xfrm>
            <a:off x="-18224" y="0"/>
            <a:ext cx="9162224" cy="6821376"/>
            <a:chOff x="-18224" y="0"/>
            <a:chExt cx="9162224" cy="6821376"/>
          </a:xfrm>
        </p:grpSpPr>
        <p:sp>
          <p:nvSpPr>
            <p:cNvPr id="10" name="Prostokąt 9"/>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p:cNvGrpSpPr/>
            <p:nvPr/>
          </p:nvGrpSpPr>
          <p:grpSpPr>
            <a:xfrm>
              <a:off x="-18224" y="0"/>
              <a:ext cx="9162224" cy="838200"/>
              <a:chOff x="0" y="0"/>
              <a:chExt cx="9125784" cy="838200"/>
            </a:xfrm>
          </p:grpSpPr>
          <p:pic>
            <p:nvPicPr>
              <p:cNvPr id="12" name="Obraz 11"/>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13" name="Prostokąt 12"/>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34826" y="929573"/>
            <a:ext cx="9063453" cy="369332"/>
          </a:xfrm>
          <a:prstGeom prst="rect">
            <a:avLst/>
          </a:prstGeom>
          <a:noFill/>
          <a:ln w="9525">
            <a:noFill/>
            <a:miter lim="800000"/>
            <a:headEnd/>
            <a:tailEnd/>
          </a:ln>
        </p:spPr>
        <p:txBody>
          <a:bodyPr wrap="square">
            <a:spAutoFit/>
          </a:bodyPr>
          <a:lstStyle/>
          <a:p>
            <a:pPr algn="ctr" eaLnBrk="1" hangingPunct="1">
              <a:defRPr/>
            </a:pPr>
            <a:r>
              <a:rPr lang="pl-PL" b="1" i="1" dirty="0">
                <a:solidFill>
                  <a:schemeClr val="accent2">
                    <a:lumMod val="50000"/>
                  </a:schemeClr>
                </a:solidFill>
                <a:latin typeface="Calibri"/>
                <a:cs typeface="Arial" charset="0"/>
              </a:rPr>
              <a:t>STRUKTURA JEDNOSTKI</a:t>
            </a:r>
          </a:p>
        </p:txBody>
      </p:sp>
      <p:sp>
        <p:nvSpPr>
          <p:cNvPr id="3" name="pole tekstowe 2"/>
          <p:cNvSpPr txBox="1"/>
          <p:nvPr/>
        </p:nvSpPr>
        <p:spPr>
          <a:xfrm>
            <a:off x="3381375" y="1789636"/>
            <a:ext cx="2352675" cy="830997"/>
          </a:xfrm>
          <a:prstGeom prst="rect">
            <a:avLst/>
          </a:prstGeom>
          <a:solidFill>
            <a:srgbClr val="FFFF99"/>
          </a:solidFill>
          <a:ln w="25400">
            <a:solidFill>
              <a:srgbClr val="FF0000"/>
            </a:solidFill>
          </a:ln>
        </p:spPr>
        <p:txBody>
          <a:bodyPr wrap="square" rtlCol="0">
            <a:spAutoFit/>
          </a:bodyPr>
          <a:lstStyle/>
          <a:p>
            <a:pPr algn="ctr" eaLnBrk="1" hangingPunct="1"/>
            <a:r>
              <a:rPr lang="pl-PL" sz="2400" b="1" dirty="0">
                <a:solidFill>
                  <a:prstClr val="black"/>
                </a:solidFill>
                <a:cs typeface="Arial" charset="0"/>
              </a:rPr>
              <a:t>Kierownik Posterunku</a:t>
            </a:r>
          </a:p>
        </p:txBody>
      </p:sp>
      <p:sp>
        <p:nvSpPr>
          <p:cNvPr id="4" name="pole tekstowe 3"/>
          <p:cNvSpPr txBox="1"/>
          <p:nvPr/>
        </p:nvSpPr>
        <p:spPr>
          <a:xfrm>
            <a:off x="914400" y="3929781"/>
            <a:ext cx="2352675" cy="1200329"/>
          </a:xfrm>
          <a:prstGeom prst="rect">
            <a:avLst/>
          </a:prstGeom>
          <a:solidFill>
            <a:srgbClr val="00CC99"/>
          </a:solidFill>
          <a:ln w="25400">
            <a:solidFill>
              <a:srgbClr val="FF0000"/>
            </a:solidFill>
          </a:ln>
        </p:spPr>
        <p:txBody>
          <a:bodyPr wrap="square" rtlCol="0">
            <a:spAutoFit/>
          </a:bodyPr>
          <a:lstStyle/>
          <a:p>
            <a:pPr algn="ctr" eaLnBrk="1" hangingPunct="1"/>
            <a:r>
              <a:rPr lang="pl-PL" sz="2400" b="1" dirty="0">
                <a:solidFill>
                  <a:prstClr val="black"/>
                </a:solidFill>
                <a:cs typeface="Arial" charset="0"/>
              </a:rPr>
              <a:t>Zespół </a:t>
            </a:r>
            <a:br>
              <a:rPr lang="pl-PL" sz="2400" b="1" dirty="0">
                <a:solidFill>
                  <a:prstClr val="black"/>
                </a:solidFill>
                <a:cs typeface="Arial" charset="0"/>
              </a:rPr>
            </a:br>
            <a:r>
              <a:rPr lang="pl-PL" sz="2400" b="1" dirty="0">
                <a:solidFill>
                  <a:prstClr val="black"/>
                </a:solidFill>
                <a:cs typeface="Arial" charset="0"/>
              </a:rPr>
              <a:t>ds. Kryminalnych</a:t>
            </a:r>
          </a:p>
        </p:txBody>
      </p:sp>
      <p:sp>
        <p:nvSpPr>
          <p:cNvPr id="5" name="pole tekstowe 4"/>
          <p:cNvSpPr txBox="1"/>
          <p:nvPr/>
        </p:nvSpPr>
        <p:spPr>
          <a:xfrm>
            <a:off x="5793581" y="3956863"/>
            <a:ext cx="2352675" cy="1200329"/>
          </a:xfrm>
          <a:prstGeom prst="rect">
            <a:avLst/>
          </a:prstGeom>
          <a:solidFill>
            <a:srgbClr val="00CC99"/>
          </a:solidFill>
          <a:ln w="25400">
            <a:solidFill>
              <a:srgbClr val="FF0000"/>
            </a:solidFill>
          </a:ln>
        </p:spPr>
        <p:txBody>
          <a:bodyPr wrap="square" rtlCol="0">
            <a:spAutoFit/>
          </a:bodyPr>
          <a:lstStyle/>
          <a:p>
            <a:pPr algn="ctr" eaLnBrk="1" hangingPunct="1"/>
            <a:r>
              <a:rPr lang="pl-PL" sz="2400" b="1" dirty="0">
                <a:solidFill>
                  <a:prstClr val="black"/>
                </a:solidFill>
                <a:cs typeface="Arial" charset="0"/>
              </a:rPr>
              <a:t>Zespół </a:t>
            </a:r>
            <a:br>
              <a:rPr lang="pl-PL" sz="2400" b="1" dirty="0">
                <a:solidFill>
                  <a:prstClr val="black"/>
                </a:solidFill>
                <a:cs typeface="Arial" charset="0"/>
              </a:rPr>
            </a:br>
            <a:r>
              <a:rPr lang="pl-PL" sz="2400" b="1" dirty="0">
                <a:solidFill>
                  <a:prstClr val="black"/>
                </a:solidFill>
                <a:cs typeface="Arial" charset="0"/>
              </a:rPr>
              <a:t>ds. </a:t>
            </a:r>
            <a:br>
              <a:rPr lang="pl-PL" sz="2400" b="1" dirty="0">
                <a:solidFill>
                  <a:prstClr val="black"/>
                </a:solidFill>
                <a:cs typeface="Arial" charset="0"/>
              </a:rPr>
            </a:br>
            <a:r>
              <a:rPr lang="pl-PL" sz="2400" b="1" dirty="0">
                <a:solidFill>
                  <a:prstClr val="black"/>
                </a:solidFill>
                <a:cs typeface="Arial" charset="0"/>
              </a:rPr>
              <a:t>Prewencji</a:t>
            </a:r>
          </a:p>
        </p:txBody>
      </p:sp>
      <p:cxnSp>
        <p:nvCxnSpPr>
          <p:cNvPr id="10" name="Łącznik prostoliniowy 9"/>
          <p:cNvCxnSpPr>
            <a:stCxn id="3" idx="2"/>
            <a:endCxn id="4" idx="0"/>
          </p:cNvCxnSpPr>
          <p:nvPr/>
        </p:nvCxnSpPr>
        <p:spPr>
          <a:xfrm flipH="1">
            <a:off x="2090738" y="2620633"/>
            <a:ext cx="2466975" cy="13091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Łącznik prostoliniowy 12"/>
          <p:cNvCxnSpPr>
            <a:stCxn id="3" idx="2"/>
            <a:endCxn id="5" idx="0"/>
          </p:cNvCxnSpPr>
          <p:nvPr/>
        </p:nvCxnSpPr>
        <p:spPr>
          <a:xfrm>
            <a:off x="4557713" y="2620633"/>
            <a:ext cx="2412206" cy="13362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upa 7"/>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p:cNvGrpSpPr/>
            <p:nvPr/>
          </p:nvGrpSpPr>
          <p:grpSpPr>
            <a:xfrm>
              <a:off x="-18224" y="0"/>
              <a:ext cx="9162224" cy="838200"/>
              <a:chOff x="0" y="0"/>
              <a:chExt cx="9125784" cy="838200"/>
            </a:xfrm>
          </p:grpSpPr>
          <p:pic>
            <p:nvPicPr>
              <p:cNvPr id="12" name="Obraz 11"/>
              <p:cNvPicPr>
                <a:picLocks noChangeAspect="1"/>
              </p:cNvPicPr>
              <p:nvPr/>
            </p:nvPicPr>
            <p:blipFill>
              <a:blip r:embed="rId2"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6543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bwMode="auto">
          <a:xfrm>
            <a:off x="0" y="836712"/>
            <a:ext cx="9144000" cy="1143000"/>
          </a:xfrm>
          <a:prstGeom prst="rect">
            <a:avLst/>
          </a:prstGeom>
          <a:noFill/>
          <a:ln w="9525">
            <a:noFill/>
            <a:miter lim="800000"/>
            <a:headEnd/>
            <a:tailEnd/>
          </a:ln>
        </p:spPr>
        <p:txBody>
          <a:bodyPr anchor="ctr"/>
          <a:lstStyle/>
          <a:p>
            <a:pPr algn="ctr">
              <a:defRPr/>
            </a:pPr>
            <a:r>
              <a:rPr lang="pl-PL" sz="2400" b="1" i="1" kern="0" dirty="0">
                <a:solidFill>
                  <a:schemeClr val="tx2"/>
                </a:solidFill>
                <a:latin typeface="+mj-lt"/>
                <a:ea typeface="+mj-ea"/>
                <a:cs typeface="Arial" pitchFamily="34" charset="0"/>
              </a:rPr>
              <a:t>ZDARZENIA DROGOWE</a:t>
            </a:r>
            <a:endParaRPr lang="pl-PL" sz="2400" b="1" kern="0" dirty="0">
              <a:solidFill>
                <a:schemeClr val="tx2"/>
              </a:solidFill>
              <a:latin typeface="+mj-lt"/>
              <a:ea typeface="+mj-ea"/>
              <a:cs typeface="Arial" pitchFamily="34" charset="0"/>
            </a:endParaRPr>
          </a:p>
        </p:txBody>
      </p:sp>
      <p:pic>
        <p:nvPicPr>
          <p:cNvPr id="4"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6" name="Prostokąt 5"/>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b="1" dirty="0">
                <a:solidFill>
                  <a:schemeClr val="bg1"/>
                </a:solidFill>
                <a:cs typeface="Arial" charset="0"/>
              </a:rPr>
              <a:t>Posterunek Policji w Podkowie Leśnej</a:t>
            </a:r>
          </a:p>
        </p:txBody>
      </p:sp>
      <p:graphicFrame>
        <p:nvGraphicFramePr>
          <p:cNvPr id="8" name="Wykres 6"/>
          <p:cNvGraphicFramePr>
            <a:graphicFrameLocks/>
          </p:cNvGraphicFramePr>
          <p:nvPr>
            <p:extLst>
              <p:ext uri="{D42A27DB-BD31-4B8C-83A1-F6EECF244321}">
                <p14:modId xmlns:p14="http://schemas.microsoft.com/office/powerpoint/2010/main" val="249539670"/>
              </p:ext>
            </p:extLst>
          </p:nvPr>
        </p:nvGraphicFramePr>
        <p:xfrm>
          <a:off x="467544" y="2060848"/>
          <a:ext cx="8351837" cy="4374555"/>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a 6"/>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PRZEMOC W RODZINIE</a:t>
            </a:r>
          </a:p>
        </p:txBody>
      </p:sp>
      <p:sp>
        <p:nvSpPr>
          <p:cNvPr id="12292" name="Rectangle 4"/>
          <p:cNvSpPr>
            <a:spLocks noGrp="1"/>
          </p:cNvSpPr>
          <p:nvPr>
            <p:ph type="body" sz="half" idx="2"/>
          </p:nvPr>
        </p:nvSpPr>
        <p:spPr>
          <a:xfrm>
            <a:off x="1285875" y="2420888"/>
            <a:ext cx="7858125" cy="1676400"/>
          </a:xfrm>
        </p:spPr>
        <p:txBody>
          <a:bodyPr/>
          <a:lstStyle/>
          <a:p>
            <a:pPr>
              <a:lnSpc>
                <a:spcPct val="150000"/>
              </a:lnSpc>
              <a:spcBef>
                <a:spcPct val="0"/>
              </a:spcBef>
            </a:pPr>
            <a:r>
              <a:rPr lang="pl-PL" altLang="pl-PL" sz="2000" dirty="0"/>
              <a:t>Liczba sporządzonych Niebieskich Kart – </a:t>
            </a:r>
            <a:r>
              <a:rPr lang="pl-PL" altLang="pl-PL" sz="2000" b="1" dirty="0"/>
              <a:t>3</a:t>
            </a:r>
          </a:p>
          <a:p>
            <a:pPr>
              <a:lnSpc>
                <a:spcPct val="150000"/>
              </a:lnSpc>
              <a:spcBef>
                <a:spcPct val="0"/>
              </a:spcBef>
            </a:pPr>
            <a:r>
              <a:rPr lang="pl-PL" altLang="pl-PL" sz="2000" dirty="0"/>
              <a:t>Liczba osób dotkniętych przemocą – </a:t>
            </a:r>
            <a:r>
              <a:rPr lang="pl-PL" altLang="pl-PL" sz="2000" b="1" dirty="0"/>
              <a:t>3</a:t>
            </a:r>
          </a:p>
          <a:p>
            <a:pPr>
              <a:lnSpc>
                <a:spcPct val="150000"/>
              </a:lnSpc>
              <a:spcBef>
                <a:spcPct val="0"/>
              </a:spcBef>
            </a:pPr>
            <a:r>
              <a:rPr lang="pl-PL" altLang="pl-PL" sz="2000" dirty="0"/>
              <a:t>Liczba sprawców przemocy – </a:t>
            </a:r>
            <a:r>
              <a:rPr lang="pl-PL" altLang="pl-PL" sz="2000" b="1" dirty="0"/>
              <a:t>3</a:t>
            </a:r>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MIEJSCA ZAGROŻONE W PODKOWIE LEŚNEJ</a:t>
            </a:r>
          </a:p>
        </p:txBody>
      </p:sp>
      <p:sp>
        <p:nvSpPr>
          <p:cNvPr id="12292" name="Rectangle 4"/>
          <p:cNvSpPr>
            <a:spLocks noGrp="1"/>
          </p:cNvSpPr>
          <p:nvPr>
            <p:ph type="body" sz="half" idx="2"/>
          </p:nvPr>
        </p:nvSpPr>
        <p:spPr>
          <a:xfrm>
            <a:off x="1259633" y="2420888"/>
            <a:ext cx="7884368" cy="2448272"/>
          </a:xfrm>
        </p:spPr>
        <p:txBody>
          <a:bodyPr/>
          <a:lstStyle/>
          <a:p>
            <a:pPr marL="0" indent="0">
              <a:lnSpc>
                <a:spcPct val="150000"/>
              </a:lnSpc>
              <a:spcBef>
                <a:spcPct val="0"/>
              </a:spcBef>
              <a:buNone/>
            </a:pPr>
            <a:r>
              <a:rPr lang="pl-PL" altLang="pl-PL" sz="1400" b="1" i="1" u="sng" dirty="0"/>
              <a:t>miejsca zdarzeń drogowych/kolizje</a:t>
            </a:r>
          </a:p>
          <a:p>
            <a:pPr marL="0" indent="0">
              <a:lnSpc>
                <a:spcPct val="150000"/>
              </a:lnSpc>
              <a:spcBef>
                <a:spcPct val="0"/>
              </a:spcBef>
              <a:buNone/>
            </a:pPr>
            <a:r>
              <a:rPr lang="pl-PL" altLang="pl-PL" sz="1400" b="1" dirty="0"/>
              <a:t>- </a:t>
            </a:r>
            <a:r>
              <a:rPr lang="pl-PL" altLang="pl-PL" sz="1400" b="1" i="1" dirty="0"/>
              <a:t>ul. Gołębia - 4</a:t>
            </a:r>
            <a:br>
              <a:rPr lang="pl-PL" altLang="pl-PL" sz="1400" b="1" i="1" dirty="0"/>
            </a:br>
            <a:r>
              <a:rPr lang="pl-PL" altLang="pl-PL" sz="1400" b="1" i="1" dirty="0"/>
              <a:t>- ul.  Lotnicza - 4</a:t>
            </a:r>
            <a:br>
              <a:rPr lang="pl-PL" altLang="pl-PL" sz="1400" b="1" i="1" dirty="0"/>
            </a:br>
            <a:r>
              <a:rPr lang="pl-PL" altLang="pl-PL" sz="1400" b="1" i="1" dirty="0"/>
              <a:t>- Myśliwska/Borsucza -2</a:t>
            </a:r>
            <a:br>
              <a:rPr lang="pl-PL" altLang="pl-PL" sz="1400" b="1" i="1" dirty="0"/>
            </a:br>
            <a:r>
              <a:rPr lang="pl-PL" altLang="pl-PL" sz="1400" b="1" i="1" dirty="0"/>
              <a:t>- Modrzewiowa/Kościelna - 1</a:t>
            </a:r>
            <a:br>
              <a:rPr lang="pl-PL" altLang="pl-PL" sz="1400" b="1" i="1" dirty="0"/>
            </a:br>
            <a:r>
              <a:rPr lang="pl-PL" altLang="pl-PL" sz="1400" b="1" i="1" dirty="0"/>
              <a:t>- Modrzewiowa/Topolowa - 1</a:t>
            </a:r>
            <a:br>
              <a:rPr lang="pl-PL" altLang="pl-PL" sz="1400" b="1" i="1" dirty="0"/>
            </a:br>
            <a:r>
              <a:rPr lang="pl-PL" altLang="pl-PL" sz="1400" b="1" i="1" dirty="0"/>
              <a:t>- Modrzewiowa/ J. Pawła - 1</a:t>
            </a:r>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60051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MIEJSCA ZAGROŻONE W PODKOWIE LEŚNEJ</a:t>
            </a:r>
          </a:p>
        </p:txBody>
      </p:sp>
      <p:sp>
        <p:nvSpPr>
          <p:cNvPr id="12292" name="Rectangle 4"/>
          <p:cNvSpPr>
            <a:spLocks noGrp="1"/>
          </p:cNvSpPr>
          <p:nvPr>
            <p:ph type="body" sz="half" idx="2"/>
          </p:nvPr>
        </p:nvSpPr>
        <p:spPr>
          <a:xfrm>
            <a:off x="1259633" y="2420888"/>
            <a:ext cx="7884368" cy="2448272"/>
          </a:xfrm>
        </p:spPr>
        <p:txBody>
          <a:bodyPr/>
          <a:lstStyle/>
          <a:p>
            <a:pPr marL="0" indent="0">
              <a:lnSpc>
                <a:spcPct val="150000"/>
              </a:lnSpc>
              <a:spcBef>
                <a:spcPct val="0"/>
              </a:spcBef>
              <a:buNone/>
            </a:pPr>
            <a:r>
              <a:rPr lang="pl-PL" altLang="pl-PL" sz="1400" b="1" i="1" u="sng" dirty="0"/>
              <a:t>Miejsca zagrożone w ruchu drogowym</a:t>
            </a:r>
          </a:p>
          <a:p>
            <a:pPr>
              <a:lnSpc>
                <a:spcPct val="150000"/>
              </a:lnSpc>
              <a:spcBef>
                <a:spcPct val="0"/>
              </a:spcBef>
              <a:buFontTx/>
              <a:buChar char="-"/>
            </a:pPr>
            <a:r>
              <a:rPr lang="pl-PL" altLang="pl-PL" sz="1400" b="1" i="1" dirty="0"/>
              <a:t>niewłaściwe parkowanie:  Modrzewiowa, Kościelna, Akacjowa, Lotnicza, al. J. Pawła II, Iwaszkiewicza, Miejska, Reymonta</a:t>
            </a:r>
          </a:p>
          <a:p>
            <a:pPr>
              <a:lnSpc>
                <a:spcPct val="150000"/>
              </a:lnSpc>
              <a:spcBef>
                <a:spcPct val="0"/>
              </a:spcBef>
              <a:buFontTx/>
              <a:buChar char="-"/>
            </a:pPr>
            <a:r>
              <a:rPr lang="pl-PL" altLang="pl-PL" sz="1400" b="1" i="1" dirty="0"/>
              <a:t>Przekroczenia prędkości: Brwinowska, al. J. Pawła II</a:t>
            </a:r>
          </a:p>
          <a:p>
            <a:pPr marL="0" indent="0">
              <a:lnSpc>
                <a:spcPct val="150000"/>
              </a:lnSpc>
              <a:spcBef>
                <a:spcPct val="0"/>
              </a:spcBef>
              <a:buNone/>
            </a:pPr>
            <a:r>
              <a:rPr lang="pl-PL" altLang="pl-PL" sz="1400" b="1" i="1" u="sng" dirty="0"/>
              <a:t>Miejsca zagrożone ze względu na ład i porządek:</a:t>
            </a:r>
          </a:p>
          <a:p>
            <a:pPr marL="0" indent="0">
              <a:lnSpc>
                <a:spcPct val="150000"/>
              </a:lnSpc>
              <a:spcBef>
                <a:spcPct val="0"/>
              </a:spcBef>
              <a:buNone/>
            </a:pPr>
            <a:r>
              <a:rPr lang="pl-PL" altLang="pl-PL" sz="1400" b="1" i="1" dirty="0"/>
              <a:t>stacja WKD Główna, WKD Zachodnia, WKD Wschodnia, al. Lipowa</a:t>
            </a:r>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6675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rostokąt 29"/>
          <p:cNvSpPr/>
          <p:nvPr/>
        </p:nvSpPr>
        <p:spPr>
          <a:xfrm>
            <a:off x="611560" y="1412776"/>
            <a:ext cx="7956550" cy="4524315"/>
          </a:xfrm>
          <a:prstGeom prst="rect">
            <a:avLst/>
          </a:prstGeom>
        </p:spPr>
        <p:txBody>
          <a:bodyPr>
            <a:spAutoFit/>
          </a:bodyPr>
          <a:lstStyle/>
          <a:p>
            <a:pPr algn="ctr">
              <a:lnSpc>
                <a:spcPct val="150000"/>
              </a:lnSpc>
              <a:defRPr/>
            </a:pPr>
            <a:r>
              <a:rPr lang="pl-PL" sz="2400" b="1" i="1" dirty="0">
                <a:solidFill>
                  <a:schemeClr val="tx2"/>
                </a:solidFill>
              </a:rPr>
              <a:t>Wsparcie finansowe przez samorząd lokalny</a:t>
            </a:r>
          </a:p>
          <a:p>
            <a:pPr algn="ctr">
              <a:lnSpc>
                <a:spcPct val="150000"/>
              </a:lnSpc>
              <a:defRPr/>
            </a:pPr>
            <a:r>
              <a:rPr lang="pl-PL" sz="2400" b="1" i="1" dirty="0">
                <a:solidFill>
                  <a:schemeClr val="tx2"/>
                </a:solidFill>
              </a:rPr>
              <a:t>w 2017 roku</a:t>
            </a:r>
          </a:p>
          <a:p>
            <a:pPr>
              <a:lnSpc>
                <a:spcPct val="150000"/>
              </a:lnSpc>
              <a:defRPr/>
            </a:pPr>
            <a:endParaRPr lang="pl-PL" i="1" dirty="0">
              <a:solidFill>
                <a:schemeClr val="tx2"/>
              </a:solidFill>
            </a:endParaRPr>
          </a:p>
          <a:p>
            <a:pPr>
              <a:lnSpc>
                <a:spcPct val="150000"/>
              </a:lnSpc>
              <a:defRPr/>
            </a:pPr>
            <a:endParaRPr lang="pl-PL" i="1" dirty="0">
              <a:solidFill>
                <a:schemeClr val="tx2"/>
              </a:solidFill>
            </a:endParaRPr>
          </a:p>
          <a:p>
            <a:pPr>
              <a:lnSpc>
                <a:spcPct val="150000"/>
              </a:lnSpc>
              <a:defRPr/>
            </a:pPr>
            <a:r>
              <a:rPr lang="pl-PL" b="1" i="1" dirty="0">
                <a:solidFill>
                  <a:schemeClr val="tx2"/>
                </a:solidFill>
              </a:rPr>
              <a:t>PP Podkowa Leśna </a:t>
            </a:r>
            <a:r>
              <a:rPr lang="pl-PL" i="1" dirty="0">
                <a:solidFill>
                  <a:schemeClr val="tx2"/>
                </a:solidFill>
              </a:rPr>
              <a:t>– wsparcie przez samorząd  - </a:t>
            </a:r>
            <a:r>
              <a:rPr lang="pl-PL" b="1" i="1" dirty="0">
                <a:solidFill>
                  <a:schemeClr val="tx2"/>
                </a:solidFill>
              </a:rPr>
              <a:t>20 000 zł</a:t>
            </a:r>
          </a:p>
          <a:p>
            <a:pPr>
              <a:lnSpc>
                <a:spcPct val="150000"/>
              </a:lnSpc>
              <a:defRPr/>
            </a:pPr>
            <a:r>
              <a:rPr lang="pl-PL" i="1" dirty="0">
                <a:solidFill>
                  <a:schemeClr val="tx2"/>
                </a:solidFill>
              </a:rPr>
              <a:t>	</a:t>
            </a:r>
          </a:p>
          <a:p>
            <a:pPr marL="285750" indent="-285750">
              <a:lnSpc>
                <a:spcPct val="150000"/>
              </a:lnSpc>
              <a:buFontTx/>
              <a:buChar char="-"/>
              <a:defRPr/>
            </a:pPr>
            <a:r>
              <a:rPr lang="pl-PL" i="1" dirty="0">
                <a:solidFill>
                  <a:schemeClr val="tx2"/>
                </a:solidFill>
              </a:rPr>
              <a:t>dofinansowanie do zakupu radiowozu – </a:t>
            </a:r>
            <a:r>
              <a:rPr lang="pl-PL" b="1" i="1" dirty="0">
                <a:solidFill>
                  <a:schemeClr val="tx2"/>
                </a:solidFill>
              </a:rPr>
              <a:t>22 500</a:t>
            </a:r>
            <a:r>
              <a:rPr lang="pl-PL" i="1" dirty="0">
                <a:solidFill>
                  <a:schemeClr val="tx2"/>
                </a:solidFill>
              </a:rPr>
              <a:t>, </a:t>
            </a:r>
          </a:p>
          <a:p>
            <a:pPr marL="285750" indent="-285750">
              <a:lnSpc>
                <a:spcPct val="150000"/>
              </a:lnSpc>
              <a:buFontTx/>
              <a:buChar char="-"/>
              <a:defRPr/>
            </a:pPr>
            <a:r>
              <a:rPr lang="pl-PL" i="1" dirty="0">
                <a:solidFill>
                  <a:schemeClr val="tx2"/>
                </a:solidFill>
              </a:rPr>
              <a:t>zrealizowano</a:t>
            </a:r>
            <a:r>
              <a:rPr lang="pl-PL" b="1" i="1" dirty="0">
                <a:solidFill>
                  <a:schemeClr val="tx2"/>
                </a:solidFill>
              </a:rPr>
              <a:t> 42 </a:t>
            </a:r>
            <a:r>
              <a:rPr lang="pl-PL" i="1" dirty="0">
                <a:solidFill>
                  <a:schemeClr val="tx2"/>
                </a:solidFill>
              </a:rPr>
              <a:t>służby ponadnormatywne. </a:t>
            </a:r>
          </a:p>
          <a:p>
            <a:pPr marL="285750" indent="-285750">
              <a:lnSpc>
                <a:spcPct val="150000"/>
              </a:lnSpc>
              <a:buFontTx/>
              <a:buChar char="-"/>
              <a:defRPr/>
            </a:pPr>
            <a:endParaRPr lang="pl-PL" i="1" dirty="0">
              <a:solidFill>
                <a:schemeClr val="tx2"/>
              </a:solidFill>
            </a:endParaRPr>
          </a:p>
          <a:p>
            <a:pPr algn="just">
              <a:lnSpc>
                <a:spcPct val="150000"/>
              </a:lnSpc>
              <a:defRPr/>
            </a:pPr>
            <a:endParaRPr lang="pl-PL" i="1" dirty="0">
              <a:solidFill>
                <a:schemeClr val="tx2"/>
              </a:solidFill>
            </a:endParaRPr>
          </a:p>
        </p:txBody>
      </p:sp>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6" name="Grupa 5"/>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3"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bwMode="auto">
          <a:xfrm>
            <a:off x="0" y="836712"/>
            <a:ext cx="9144000" cy="1143000"/>
          </a:xfrm>
          <a:prstGeom prst="rect">
            <a:avLst/>
          </a:prstGeom>
          <a:noFill/>
          <a:ln w="9525">
            <a:noFill/>
            <a:miter lim="800000"/>
            <a:headEnd/>
            <a:tailEnd/>
          </a:ln>
        </p:spPr>
        <p:txBody>
          <a:bodyPr anchor="ctr"/>
          <a:lstStyle/>
          <a:p>
            <a:pPr algn="ctr">
              <a:defRPr/>
            </a:pPr>
            <a:r>
              <a:rPr lang="pl-PL" sz="2400" b="1" i="1" kern="0" dirty="0">
                <a:solidFill>
                  <a:schemeClr val="tx2"/>
                </a:solidFill>
                <a:latin typeface="+mj-lt"/>
                <a:ea typeface="+mj-ea"/>
                <a:cs typeface="Arial" pitchFamily="34" charset="0"/>
              </a:rPr>
              <a:t>SŁUŻBY PONADNORMATYWNE EFEKTY I ILOŚĆ</a:t>
            </a:r>
          </a:p>
        </p:txBody>
      </p:sp>
      <p:pic>
        <p:nvPicPr>
          <p:cNvPr id="4"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6" name="Prostokąt 5"/>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b="1" dirty="0">
                <a:solidFill>
                  <a:schemeClr val="bg1"/>
                </a:solidFill>
                <a:cs typeface="Arial" charset="0"/>
              </a:rPr>
              <a:t>Posterunek Policji w Podkowie Leśnej</a:t>
            </a:r>
          </a:p>
        </p:txBody>
      </p:sp>
      <p:graphicFrame>
        <p:nvGraphicFramePr>
          <p:cNvPr id="8" name="Wykres 6"/>
          <p:cNvGraphicFramePr>
            <a:graphicFrameLocks/>
          </p:cNvGraphicFramePr>
          <p:nvPr>
            <p:extLst>
              <p:ext uri="{D42A27DB-BD31-4B8C-83A1-F6EECF244321}">
                <p14:modId xmlns:p14="http://schemas.microsoft.com/office/powerpoint/2010/main" val="2421166659"/>
              </p:ext>
            </p:extLst>
          </p:nvPr>
        </p:nvGraphicFramePr>
        <p:xfrm>
          <a:off x="467544" y="2060848"/>
          <a:ext cx="8351837" cy="4392488"/>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a 6"/>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7049178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ytuł 1"/>
          <p:cNvSpPr>
            <a:spLocks noGrp="1"/>
          </p:cNvSpPr>
          <p:nvPr>
            <p:ph type="title"/>
          </p:nvPr>
        </p:nvSpPr>
        <p:spPr>
          <a:xfrm>
            <a:off x="467544" y="908720"/>
            <a:ext cx="8229600" cy="768350"/>
          </a:xfrm>
        </p:spPr>
        <p:txBody>
          <a:bodyPr/>
          <a:lstStyle/>
          <a:p>
            <a:r>
              <a:rPr lang="pl-PL" altLang="pl-PL" sz="2400" b="1" i="1" dirty="0">
                <a:solidFill>
                  <a:schemeClr val="tx1"/>
                </a:solidFill>
              </a:rPr>
              <a:t>MAPA ZAGROŻEŃ</a:t>
            </a:r>
            <a:endParaRPr lang="pl-PL" altLang="pl-PL" sz="2400" i="1" dirty="0">
              <a:solidFill>
                <a:schemeClr val="tx1"/>
              </a:solidFill>
            </a:endParaRPr>
          </a:p>
        </p:txBody>
      </p:sp>
      <p:sp>
        <p:nvSpPr>
          <p:cNvPr id="58371" name="Prostokąt 3"/>
          <p:cNvSpPr>
            <a:spLocks noChangeArrowheads="1"/>
          </p:cNvSpPr>
          <p:nvPr/>
        </p:nvSpPr>
        <p:spPr bwMode="auto">
          <a:xfrm>
            <a:off x="683568" y="1556792"/>
            <a:ext cx="7848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pl-PL" altLang="pl-PL" b="1" dirty="0"/>
              <a:t>Od 5 października 2016 r. na terenie całego kraju funkcjonuje Krajowa Mapa Zagrożeń Bezpieczeństwa. Trzy miesiące wcześniej aplikacja została uruchomiona pilotażowo w garnizonie stołecznym. Jest ona nową platformą wymiany informacji pomiędzy społeczeństwem </a:t>
            </a:r>
            <a:br>
              <a:rPr lang="pl-PL" altLang="pl-PL" b="1" dirty="0"/>
            </a:br>
            <a:r>
              <a:rPr lang="pl-PL" altLang="pl-PL" b="1" dirty="0"/>
              <a:t>a Policją i daje możliwość dzielenia się spostrzeżeniami w zakresie różnego rodzaju zagrożeń. W tym czasie na terenie powiatu grodziskiego na mapie zostało naniesionych 1511 zgłoszeń (stan na 31.08.2017 r.) Kategorie i liczbę zgłoszeń przedstawia poniższy wykaz. </a:t>
            </a:r>
            <a:endParaRPr lang="pl-PL" altLang="pl-PL" dirty="0"/>
          </a:p>
        </p:txBody>
      </p:sp>
      <p:pic>
        <p:nvPicPr>
          <p:cNvPr id="58373" name="Picture 5" descr="C:\Users\Osiadacz M\Desktop\pulpit\Prezentacje Styczyński\Odprawa roczna za rok 2016\8ZIsjK2HSGsOy3Xi4qu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36" y="4128162"/>
            <a:ext cx="7819231" cy="2510082"/>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8" name="Grupa 7"/>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TextShape 1"/>
          <p:cNvSpPr txBox="1"/>
          <p:nvPr/>
        </p:nvSpPr>
        <p:spPr>
          <a:xfrm>
            <a:off x="467640" y="908640"/>
            <a:ext cx="8229240" cy="767880"/>
          </a:xfrm>
          <a:prstGeom prst="rect">
            <a:avLst/>
          </a:prstGeom>
          <a:noFill/>
          <a:ln>
            <a:noFill/>
          </a:ln>
        </p:spPr>
        <p:txBody>
          <a:bodyPr anchor="ctr"/>
          <a:lstStyle/>
          <a:p>
            <a:pPr algn="ctr">
              <a:lnSpc>
                <a:spcPct val="100000"/>
              </a:lnSpc>
            </a:pPr>
            <a:r>
              <a:rPr lang="pl-PL" sz="2400" b="1" i="1" strike="noStrike" spc="-1">
                <a:solidFill>
                  <a:srgbClr val="000000"/>
                </a:solidFill>
                <a:latin typeface="Arial"/>
              </a:rPr>
              <a:t>MAPA ZAGROŻEŃ</a:t>
            </a:r>
            <a:endParaRPr lang="pl-PL" sz="2400" b="0" strike="noStrike" spc="-1">
              <a:solidFill>
                <a:srgbClr val="000000"/>
              </a:solidFill>
              <a:latin typeface="Arial"/>
            </a:endParaRPr>
          </a:p>
        </p:txBody>
      </p:sp>
      <p:pic>
        <p:nvPicPr>
          <p:cNvPr id="1062" name="Obraz 3"/>
          <p:cNvPicPr/>
          <p:nvPr/>
        </p:nvPicPr>
        <p:blipFill>
          <a:blip r:embed="rId2"/>
          <a:stretch/>
        </p:blipFill>
        <p:spPr>
          <a:xfrm>
            <a:off x="0" y="0"/>
            <a:ext cx="2293560" cy="837720"/>
          </a:xfrm>
          <a:prstGeom prst="rect">
            <a:avLst/>
          </a:prstGeom>
          <a:ln w="9360">
            <a:noFill/>
          </a:ln>
        </p:spPr>
      </p:pic>
      <p:sp>
        <p:nvSpPr>
          <p:cNvPr id="1063" name="CustomShape 2"/>
          <p:cNvSpPr/>
          <p:nvPr/>
        </p:nvSpPr>
        <p:spPr>
          <a:xfrm>
            <a:off x="826920" y="0"/>
            <a:ext cx="8316720" cy="837720"/>
          </a:xfrm>
          <a:prstGeom prst="rect">
            <a:avLst/>
          </a:prstGeom>
          <a:solidFill>
            <a:srgbClr val="00205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pl-PL" sz="2200" b="1" strike="noStrike" spc="-1">
                <a:solidFill>
                  <a:srgbClr val="FFFFFF"/>
                </a:solidFill>
                <a:latin typeface="Arial"/>
              </a:rPr>
              <a:t>Posterunek Policji w Podkowie Leśnej</a:t>
            </a:r>
            <a:endParaRPr lang="pl-PL" sz="2200" b="0" strike="noStrike" spc="-1">
              <a:latin typeface="Arial"/>
            </a:endParaRPr>
          </a:p>
        </p:txBody>
      </p:sp>
      <p:sp>
        <p:nvSpPr>
          <p:cNvPr id="1064" name="CustomShape 3"/>
          <p:cNvSpPr/>
          <p:nvPr/>
        </p:nvSpPr>
        <p:spPr>
          <a:xfrm>
            <a:off x="34920" y="655920"/>
            <a:ext cx="9063000" cy="6165000"/>
          </a:xfrm>
          <a:prstGeom prst="rect">
            <a:avLst/>
          </a:prstGeom>
          <a:noFill/>
          <a:ln w="88920">
            <a:solidFill>
              <a:schemeClr val="accent2">
                <a:lumMod val="50000"/>
              </a:schemeClr>
            </a:solidFill>
            <a:round/>
          </a:ln>
        </p:spPr>
        <p:style>
          <a:lnRef idx="2">
            <a:schemeClr val="accent1">
              <a:shade val="50000"/>
            </a:schemeClr>
          </a:lnRef>
          <a:fillRef idx="1">
            <a:schemeClr val="accent1"/>
          </a:fillRef>
          <a:effectRef idx="0">
            <a:schemeClr val="accent1"/>
          </a:effectRef>
          <a:fontRef idx="minor"/>
        </p:style>
      </p:sp>
      <p:pic>
        <p:nvPicPr>
          <p:cNvPr id="1065" name="Obraz 10"/>
          <p:cNvPicPr/>
          <p:nvPr/>
        </p:nvPicPr>
        <p:blipFill>
          <a:blip r:embed="rId2"/>
          <a:stretch/>
        </p:blipFill>
        <p:spPr>
          <a:xfrm>
            <a:off x="-18360" y="0"/>
            <a:ext cx="2302560" cy="837720"/>
          </a:xfrm>
          <a:prstGeom prst="rect">
            <a:avLst/>
          </a:prstGeom>
          <a:ln w="9360">
            <a:noFill/>
          </a:ln>
        </p:spPr>
      </p:pic>
      <p:sp>
        <p:nvSpPr>
          <p:cNvPr id="1066" name="CustomShape 4"/>
          <p:cNvSpPr/>
          <p:nvPr/>
        </p:nvSpPr>
        <p:spPr>
          <a:xfrm>
            <a:off x="793800" y="0"/>
            <a:ext cx="8349840" cy="837720"/>
          </a:xfrm>
          <a:prstGeom prst="rect">
            <a:avLst/>
          </a:prstGeom>
          <a:solidFill>
            <a:srgbClr val="00205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nSpc>
                <a:spcPct val="100000"/>
              </a:lnSpc>
            </a:pPr>
            <a:r>
              <a:rPr lang="pl-PL" sz="1800" b="1" strike="noStrike" spc="-1">
                <a:solidFill>
                  <a:srgbClr val="FFFFFF"/>
                </a:solidFill>
                <a:latin typeface="Arial"/>
              </a:rPr>
              <a:t>		Posterunek Policji w Podkowie Leśnej</a:t>
            </a:r>
            <a:endParaRPr lang="pl-PL" sz="1800" b="0" strike="noStrike" spc="-1">
              <a:latin typeface="Arial"/>
            </a:endParaRPr>
          </a:p>
        </p:txBody>
      </p:sp>
      <p:pic>
        <p:nvPicPr>
          <p:cNvPr id="1067" name="Obraz 1066"/>
          <p:cNvPicPr/>
          <p:nvPr/>
        </p:nvPicPr>
        <p:blipFill>
          <a:blip r:embed="rId3"/>
          <a:stretch/>
        </p:blipFill>
        <p:spPr>
          <a:xfrm>
            <a:off x="1368000" y="1584000"/>
            <a:ext cx="6131520" cy="4938840"/>
          </a:xfrm>
          <a:prstGeom prst="rect">
            <a:avLst/>
          </a:prstGeom>
          <a:ln>
            <a:noFill/>
          </a:ln>
        </p:spPr>
      </p:pic>
    </p:spTree>
    <p:extLst>
      <p:ext uri="{BB962C8B-B14F-4D97-AF65-F5344CB8AC3E}">
        <p14:creationId xmlns:p14="http://schemas.microsoft.com/office/powerpoint/2010/main" val="1784834066"/>
      </p:ext>
    </p:extLst>
  </p:cSld>
  <p:clrMapOvr>
    <a:masterClrMapping/>
  </p:clrMapOvr>
  <p:transition spd="med">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467544" y="1628800"/>
            <a:ext cx="8229600" cy="334962"/>
          </a:xfrm>
        </p:spPr>
        <p:txBody>
          <a:bodyPr/>
          <a:lstStyle/>
          <a:p>
            <a:r>
              <a:rPr lang="pl-PL" altLang="pl-PL" sz="2400" b="1" i="1" dirty="0"/>
              <a:t>KATEGORIA i LICZBA ZGŁOSZEŃ wg KMZB</a:t>
            </a:r>
          </a:p>
        </p:txBody>
      </p:sp>
      <p:sp>
        <p:nvSpPr>
          <p:cNvPr id="12292" name="Rectangle 4"/>
          <p:cNvSpPr>
            <a:spLocks noGrp="1"/>
          </p:cNvSpPr>
          <p:nvPr>
            <p:ph type="body" sz="half" idx="2"/>
          </p:nvPr>
        </p:nvSpPr>
        <p:spPr>
          <a:xfrm>
            <a:off x="1259633" y="2420888"/>
            <a:ext cx="7884368" cy="2448272"/>
          </a:xfrm>
        </p:spPr>
        <p:txBody>
          <a:bodyPr/>
          <a:lstStyle/>
          <a:p>
            <a:pPr marL="0" indent="0">
              <a:lnSpc>
                <a:spcPct val="150000"/>
              </a:lnSpc>
              <a:spcBef>
                <a:spcPct val="0"/>
              </a:spcBef>
              <a:buNone/>
            </a:pPr>
            <a:r>
              <a:rPr lang="pl-PL" altLang="pl-PL" sz="1400" b="1" i="1" dirty="0"/>
              <a:t>Zaznaczono 16  zgłoszeń, w tym:</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5 potwierdzono (spożywanie alkoholu -3, nieprawidłowe parkowanie-2)</a:t>
            </a:r>
          </a:p>
          <a:p>
            <a:pPr marL="0" indent="0">
              <a:lnSpc>
                <a:spcPct val="150000"/>
              </a:lnSpc>
              <a:spcBef>
                <a:spcPct val="0"/>
              </a:spcBef>
              <a:buNone/>
            </a:pPr>
            <a:endParaRPr lang="pl-PL" altLang="pl-PL" sz="1400" b="1" i="1" dirty="0"/>
          </a:p>
          <a:p>
            <a:pPr>
              <a:lnSpc>
                <a:spcPct val="150000"/>
              </a:lnSpc>
              <a:spcBef>
                <a:spcPct val="0"/>
              </a:spcBef>
              <a:buFontTx/>
              <a:buChar char="-"/>
            </a:pPr>
            <a:r>
              <a:rPr lang="pl-PL" altLang="pl-PL" sz="1400" b="1" i="1" dirty="0"/>
              <a:t>11 nie potwierdzono (żebractwo-1, narkotyki - 3, spożywanie alkoholu -7)</a:t>
            </a:r>
          </a:p>
        </p:txBody>
      </p:sp>
      <p:pic>
        <p:nvPicPr>
          <p:cNvPr id="10"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rgbClr val="FFFFFF"/>
                </a:solidFill>
                <a:cs typeface="Arial" charset="0"/>
              </a:rPr>
              <a:t>Posterunek Policji w Podkowie Leśnej</a:t>
            </a:r>
          </a:p>
        </p:txBody>
      </p:sp>
      <p:grpSp>
        <p:nvGrpSpPr>
          <p:cNvPr id="7" name="Grupa 6"/>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rgbClr val="FFFFFF"/>
                    </a:solidFill>
                    <a:cs typeface="Arial" charset="0"/>
                  </a:rPr>
                  <a:t>		Posterunek Policji w Podkowie Leśnej</a:t>
                </a:r>
              </a:p>
            </p:txBody>
          </p:sp>
        </p:grpSp>
      </p:grpSp>
      <p:pic>
        <p:nvPicPr>
          <p:cNvPr id="15"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4729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373" y="1652797"/>
            <a:ext cx="8591588" cy="419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ytuł 1"/>
          <p:cNvSpPr txBox="1">
            <a:spLocks/>
          </p:cNvSpPr>
          <p:nvPr/>
        </p:nvSpPr>
        <p:spPr bwMode="auto">
          <a:xfrm>
            <a:off x="467544" y="908720"/>
            <a:ext cx="8229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2400" b="1" i="1" u="none" strike="noStrike" kern="0" cap="none" spc="0" normalizeH="0" baseline="0" noProof="0" dirty="0">
                <a:ln>
                  <a:noFill/>
                </a:ln>
                <a:solidFill>
                  <a:schemeClr val="tx1"/>
                </a:solidFill>
                <a:effectLst/>
                <a:uLnTx/>
                <a:uFillTx/>
                <a:latin typeface="+mj-lt"/>
                <a:ea typeface="+mj-ea"/>
                <a:cs typeface="+mj-cs"/>
              </a:rPr>
              <a:t>MAPA ZAGROŻEŃ</a:t>
            </a:r>
            <a:endParaRPr kumimoji="0" lang="pl-PL" altLang="pl-PL" sz="2400" b="0" i="1" u="none" strike="noStrike" kern="0" cap="none" spc="0" normalizeH="0" baseline="0" noProof="0" dirty="0">
              <a:ln>
                <a:noFill/>
              </a:ln>
              <a:solidFill>
                <a:schemeClr val="tx1"/>
              </a:solidFill>
              <a:effectLst/>
              <a:uLnTx/>
              <a:uFillTx/>
              <a:latin typeface="+mj-lt"/>
              <a:ea typeface="+mj-ea"/>
              <a:cs typeface="+mj-cs"/>
            </a:endParaRPr>
          </a:p>
        </p:txBody>
      </p:sp>
      <p:pic>
        <p:nvPicPr>
          <p:cNvPr id="6" name="Obraz 3"/>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sp>
        <p:nvSpPr>
          <p:cNvPr id="9" name="Tytuł 1">
            <a:hlinkClick r:id="rId2"/>
          </p:cNvPr>
          <p:cNvSpPr txBox="1">
            <a:spLocks/>
          </p:cNvSpPr>
          <p:nvPr/>
        </p:nvSpPr>
        <p:spPr bwMode="auto">
          <a:xfrm>
            <a:off x="445477" y="6109571"/>
            <a:ext cx="8229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2400" b="1" i="1" u="none" strike="noStrike" kern="0" cap="none" spc="0" normalizeH="0" baseline="0" noProof="0" dirty="0">
                <a:ln>
                  <a:noFill/>
                </a:ln>
                <a:solidFill>
                  <a:schemeClr val="tx1"/>
                </a:solidFill>
                <a:effectLst/>
                <a:uLnTx/>
                <a:uFillTx/>
                <a:latin typeface="+mj-lt"/>
                <a:ea typeface="+mj-ea"/>
                <a:cs typeface="+mj-cs"/>
              </a:rPr>
              <a:t>Łącze do mapy zagrożeń</a:t>
            </a:r>
            <a:endParaRPr kumimoji="0" lang="pl-PL" altLang="pl-PL" sz="2400" b="0" i="1" u="none" strike="noStrike" kern="0" cap="none" spc="0" normalizeH="0" baseline="0" noProof="0" dirty="0">
              <a:ln>
                <a:noFill/>
              </a:ln>
              <a:solidFill>
                <a:schemeClr val="tx1"/>
              </a:solidFill>
              <a:effectLst/>
              <a:uLnTx/>
              <a:uFillTx/>
              <a:latin typeface="+mj-lt"/>
              <a:ea typeface="+mj-ea"/>
              <a:cs typeface="+mj-cs"/>
            </a:endParaRPr>
          </a:p>
        </p:txBody>
      </p:sp>
      <p:grpSp>
        <p:nvGrpSpPr>
          <p:cNvPr id="7" name="Grupa 6"/>
          <p:cNvGrpSpPr/>
          <p:nvPr/>
        </p:nvGrpSpPr>
        <p:grpSpPr>
          <a:xfrm>
            <a:off x="-18224" y="0"/>
            <a:ext cx="9162224" cy="6821376"/>
            <a:chOff x="-18224" y="0"/>
            <a:chExt cx="9162224" cy="6821376"/>
          </a:xfrm>
        </p:grpSpPr>
        <p:sp>
          <p:nvSpPr>
            <p:cNvPr id="10" name="Prostokąt 9"/>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p:cNvGrpSpPr/>
            <p:nvPr/>
          </p:nvGrpSpPr>
          <p:grpSpPr>
            <a:xfrm>
              <a:off x="-18224" y="0"/>
              <a:ext cx="9162224" cy="838200"/>
              <a:chOff x="0" y="0"/>
              <a:chExt cx="9125784" cy="838200"/>
            </a:xfrm>
          </p:grpSpPr>
          <p:pic>
            <p:nvPicPr>
              <p:cNvPr id="12" name="Obraz 11"/>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13" name="Prostokąt 12"/>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41845560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251520" y="2708920"/>
            <a:ext cx="8640960" cy="1692771"/>
          </a:xfrm>
          <a:prstGeom prst="rect">
            <a:avLst/>
          </a:prstGeom>
          <a:noFill/>
          <a:ln w="9525">
            <a:noFill/>
            <a:miter lim="800000"/>
            <a:headEnd/>
            <a:tailEnd/>
          </a:ln>
        </p:spPr>
        <p:txBody>
          <a:bodyPr wrap="square">
            <a:spAutoFit/>
          </a:bodyPr>
          <a:lstStyle/>
          <a:p>
            <a:pPr algn="ctr">
              <a:defRPr/>
            </a:pPr>
            <a:r>
              <a:rPr lang="pl-PL" sz="5200" b="1" i="1" dirty="0">
                <a:latin typeface="+mj-lt"/>
              </a:rPr>
              <a:t>PRACA PIONU KRYMINALNEGO</a:t>
            </a:r>
          </a:p>
        </p:txBody>
      </p:sp>
      <p:grpSp>
        <p:nvGrpSpPr>
          <p:cNvPr id="3" name="Grupa 2"/>
          <p:cNvGrpSpPr/>
          <p:nvPr/>
        </p:nvGrpSpPr>
        <p:grpSpPr>
          <a:xfrm>
            <a:off x="-18224" y="0"/>
            <a:ext cx="9162224" cy="6821376"/>
            <a:chOff x="-18224" y="0"/>
            <a:chExt cx="9162224" cy="6821376"/>
          </a:xfrm>
        </p:grpSpPr>
        <p:sp>
          <p:nvSpPr>
            <p:cNvPr id="4" name="Prostokąt 3"/>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5" name="Grupa 4"/>
            <p:cNvGrpSpPr/>
            <p:nvPr/>
          </p:nvGrpSpPr>
          <p:grpSpPr>
            <a:xfrm>
              <a:off x="-18224" y="0"/>
              <a:ext cx="9162224" cy="838200"/>
              <a:chOff x="0" y="0"/>
              <a:chExt cx="9125784" cy="838200"/>
            </a:xfrm>
          </p:grpSpPr>
          <p:pic>
            <p:nvPicPr>
              <p:cNvPr id="6" name="Obraz 5"/>
              <p:cNvPicPr>
                <a:picLocks noChangeAspect="1"/>
              </p:cNvPicPr>
              <p:nvPr/>
            </p:nvPicPr>
            <p:blipFill>
              <a:blip r:embed="rId2"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8" name="Picture 5" descr="C:\Users\Osiadacz M\Desktop\pulpit\Prezentacje Styczyński\Dzielnicowy Wojtaś prezentacja\zdjęcia i materiały\mias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484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pic>
        <p:nvPicPr>
          <p:cNvPr id="21507" name="Picture 3" descr="C:\Users\Osiadacz M\Desktop\dZIELNICOWY BLIŻEJ N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276872"/>
            <a:ext cx="8208897"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6" name="Grupa 5"/>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3" name="Picture 5" descr="C:\Users\Osiadacz M\Desktop\pulpit\Prezentacje Styczyński\Dzielnicowy Wojtaś prezentacja\zdjęcia i materiały\mias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8984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rostokąt 29"/>
          <p:cNvSpPr/>
          <p:nvPr/>
        </p:nvSpPr>
        <p:spPr>
          <a:xfrm>
            <a:off x="539552" y="1268760"/>
            <a:ext cx="7956550" cy="3970318"/>
          </a:xfrm>
          <a:prstGeom prst="rect">
            <a:avLst/>
          </a:prstGeom>
        </p:spPr>
        <p:txBody>
          <a:bodyPr>
            <a:spAutoFit/>
          </a:bodyPr>
          <a:lstStyle/>
          <a:p>
            <a:pPr algn="ctr">
              <a:lnSpc>
                <a:spcPct val="150000"/>
              </a:lnSpc>
              <a:defRPr/>
            </a:pPr>
            <a:endParaRPr lang="pl-PL" sz="1400" b="1" i="1" dirty="0">
              <a:solidFill>
                <a:schemeClr val="tx2"/>
              </a:solidFill>
            </a:endParaRPr>
          </a:p>
          <a:p>
            <a:pPr algn="ctr">
              <a:lnSpc>
                <a:spcPct val="150000"/>
              </a:lnSpc>
              <a:defRPr/>
            </a:pPr>
            <a:r>
              <a:rPr lang="pl-PL" sz="1400" b="1" i="1" dirty="0">
                <a:solidFill>
                  <a:schemeClr val="tx2"/>
                </a:solidFill>
              </a:rPr>
              <a:t>Program „Dzielnicowy bliżej nas”</a:t>
            </a:r>
          </a:p>
          <a:p>
            <a:pPr algn="ctr">
              <a:lnSpc>
                <a:spcPct val="150000"/>
              </a:lnSpc>
              <a:defRPr/>
            </a:pPr>
            <a:endParaRPr lang="pl-PL" sz="1400" b="1" i="1" dirty="0">
              <a:solidFill>
                <a:schemeClr val="tx2"/>
              </a:solidFill>
            </a:endParaRPr>
          </a:p>
          <a:p>
            <a:pPr algn="ctr">
              <a:lnSpc>
                <a:spcPct val="150000"/>
              </a:lnSpc>
              <a:defRPr/>
            </a:pPr>
            <a:r>
              <a:rPr lang="pl-PL" sz="1400" b="1" i="1" dirty="0">
                <a:solidFill>
                  <a:schemeClr val="tx2"/>
                </a:solidFill>
              </a:rPr>
              <a:t>Głównym założeniem programu jest ułatwienie kontaktu dzielnicowego z mieszkańcami. </a:t>
            </a:r>
            <a:br>
              <a:rPr lang="pl-PL" sz="1400" b="1" i="1" dirty="0">
                <a:solidFill>
                  <a:schemeClr val="tx2"/>
                </a:solidFill>
              </a:rPr>
            </a:br>
            <a:r>
              <a:rPr lang="pl-PL" sz="1400" b="1" i="1" dirty="0">
                <a:solidFill>
                  <a:schemeClr val="tx2"/>
                </a:solidFill>
              </a:rPr>
              <a:t>Do tej pory tak zwani „funkcjonariusze pierwszego kontaktu” często musieli wykonywać zadania policjantów służby prewencyjnej, przez co nie mieli czasu na to, aby zainteresować się sprawami mieszkańców. Program to pierwsza tak kompleksowa zmiana w podejściu </a:t>
            </a:r>
            <a:br>
              <a:rPr lang="pl-PL" sz="1400" b="1" i="1" dirty="0">
                <a:solidFill>
                  <a:schemeClr val="tx2"/>
                </a:solidFill>
              </a:rPr>
            </a:br>
            <a:r>
              <a:rPr lang="pl-PL" sz="1400" b="1" i="1" dirty="0">
                <a:solidFill>
                  <a:schemeClr val="tx2"/>
                </a:solidFill>
              </a:rPr>
              <a:t>do służby dzielnicowych. </a:t>
            </a:r>
          </a:p>
          <a:p>
            <a:pPr algn="ctr">
              <a:lnSpc>
                <a:spcPct val="150000"/>
              </a:lnSpc>
              <a:defRPr/>
            </a:pPr>
            <a:endParaRPr lang="pl-PL" sz="1400" b="1" i="1" dirty="0">
              <a:solidFill>
                <a:schemeClr val="tx2"/>
              </a:solidFill>
            </a:endParaRPr>
          </a:p>
          <a:p>
            <a:pPr algn="ctr">
              <a:lnSpc>
                <a:spcPct val="150000"/>
              </a:lnSpc>
              <a:defRPr/>
            </a:pPr>
            <a:r>
              <a:rPr lang="pl-PL" sz="1400" b="1" i="1" dirty="0">
                <a:solidFill>
                  <a:schemeClr val="tx2"/>
                </a:solidFill>
              </a:rPr>
              <a:t>Kierunki zmian w służbie dzielnicowych dotyczą obszarów: kadrowego, szkoleniowego, komunikacji społecznej, organizacji służby oraz modernizacyjnego. </a:t>
            </a:r>
            <a:br>
              <a:rPr lang="pl-PL" sz="1400" b="1" i="1" dirty="0">
                <a:solidFill>
                  <a:schemeClr val="tx2"/>
                </a:solidFill>
              </a:rPr>
            </a:br>
            <a:r>
              <a:rPr lang="pl-PL" sz="1400" b="1" i="1" dirty="0">
                <a:solidFill>
                  <a:schemeClr val="tx2"/>
                </a:solidFill>
              </a:rPr>
              <a:t>Program został zainagurowany w czerwcu ubiegłego roku.</a:t>
            </a:r>
            <a:endParaRPr lang="pl-PL" sz="1400" i="1" dirty="0">
              <a:solidFill>
                <a:schemeClr val="tx2"/>
              </a:solidFill>
            </a:endParaRPr>
          </a:p>
        </p:txBody>
      </p:sp>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6" name="Grupa 5"/>
          <p:cNvGrpSpPr/>
          <p:nvPr/>
        </p:nvGrpSpPr>
        <p:grpSpPr>
          <a:xfrm>
            <a:off x="-18224" y="0"/>
            <a:ext cx="9162224" cy="6821376"/>
            <a:chOff x="-18224" y="0"/>
            <a:chExt cx="9162224" cy="6821376"/>
          </a:xfrm>
        </p:grpSpPr>
        <p:sp>
          <p:nvSpPr>
            <p:cNvPr id="7" name="Prostokąt 6"/>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3"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9165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467544" y="1052736"/>
            <a:ext cx="3888432" cy="2377574"/>
          </a:xfrm>
          <a:prstGeom prst="rect">
            <a:avLst/>
          </a:prstGeom>
        </p:spPr>
        <p:txBody>
          <a:bodyPr wrap="square">
            <a:spAutoFit/>
          </a:bodyPr>
          <a:lstStyle/>
          <a:p>
            <a:pPr algn="ctr">
              <a:lnSpc>
                <a:spcPct val="150000"/>
              </a:lnSpc>
              <a:defRPr/>
            </a:pPr>
            <a:r>
              <a:rPr lang="pl-PL" sz="1400" b="1" i="1" dirty="0">
                <a:solidFill>
                  <a:schemeClr val="tx2"/>
                </a:solidFill>
              </a:rPr>
              <a:t>mł.asp. Krzysztof Komór</a:t>
            </a:r>
          </a:p>
          <a:p>
            <a:pPr algn="ctr">
              <a:lnSpc>
                <a:spcPct val="150000"/>
              </a:lnSpc>
              <a:defRPr/>
            </a:pPr>
            <a:endParaRPr lang="pl-PL" sz="500" b="1" i="1" dirty="0">
              <a:solidFill>
                <a:schemeClr val="tx2"/>
              </a:solidFill>
            </a:endParaRPr>
          </a:p>
          <a:p>
            <a:pPr algn="ctr">
              <a:lnSpc>
                <a:spcPct val="150000"/>
              </a:lnSpc>
              <a:defRPr/>
            </a:pPr>
            <a:r>
              <a:rPr lang="pl-PL" sz="1400" b="1" i="1" dirty="0">
                <a:solidFill>
                  <a:schemeClr val="tx2"/>
                </a:solidFill>
              </a:rPr>
              <a:t>Posterunek Policji w Podkowie Leśnej</a:t>
            </a:r>
          </a:p>
          <a:p>
            <a:pPr algn="ctr">
              <a:lnSpc>
                <a:spcPct val="150000"/>
              </a:lnSpc>
              <a:defRPr/>
            </a:pPr>
            <a:r>
              <a:rPr lang="pl-PL" sz="1400" b="1" i="1" dirty="0">
                <a:solidFill>
                  <a:schemeClr val="tx2"/>
                </a:solidFill>
              </a:rPr>
              <a:t>ul. Brwinowska 17a</a:t>
            </a:r>
          </a:p>
          <a:p>
            <a:pPr algn="ctr">
              <a:lnSpc>
                <a:spcPct val="150000"/>
              </a:lnSpc>
              <a:defRPr/>
            </a:pPr>
            <a:r>
              <a:rPr lang="pl-PL" sz="1400" b="1" i="1" dirty="0">
                <a:solidFill>
                  <a:schemeClr val="tx2"/>
                </a:solidFill>
              </a:rPr>
              <a:t>05-807 Podkowa Leśna</a:t>
            </a:r>
          </a:p>
          <a:p>
            <a:pPr algn="ctr">
              <a:lnSpc>
                <a:spcPct val="150000"/>
              </a:lnSpc>
              <a:defRPr/>
            </a:pPr>
            <a:r>
              <a:rPr lang="pl-PL" sz="1400" b="1" i="1" dirty="0">
                <a:solidFill>
                  <a:schemeClr val="tx2"/>
                </a:solidFill>
              </a:rPr>
              <a:t>tel.: (22) 758-91-10; kom.: 600-997-673</a:t>
            </a:r>
          </a:p>
          <a:p>
            <a:pPr algn="ctr">
              <a:lnSpc>
                <a:spcPct val="150000"/>
              </a:lnSpc>
              <a:defRPr/>
            </a:pPr>
            <a:r>
              <a:rPr lang="pl-PL" sz="1200" b="1" i="1" dirty="0">
                <a:solidFill>
                  <a:schemeClr val="tx2"/>
                </a:solidFill>
              </a:rPr>
              <a:t>e-mail: dzielnicowy.podkowalesna2@ksp.policja.gov.pl</a:t>
            </a:r>
            <a:endParaRPr lang="pl-PL" sz="1200" i="1" dirty="0">
              <a:solidFill>
                <a:schemeClr val="tx2"/>
              </a:solidFill>
            </a:endParaRPr>
          </a:p>
        </p:txBody>
      </p:sp>
      <p:sp>
        <p:nvSpPr>
          <p:cNvPr id="9" name="Prostokąt 8"/>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sp>
        <p:nvSpPr>
          <p:cNvPr id="8" name="Prostokąt 7"/>
          <p:cNvSpPr/>
          <p:nvPr/>
        </p:nvSpPr>
        <p:spPr>
          <a:xfrm>
            <a:off x="230549" y="3573959"/>
            <a:ext cx="8642688" cy="3323987"/>
          </a:xfrm>
          <a:prstGeom prst="rect">
            <a:avLst/>
          </a:prstGeom>
        </p:spPr>
        <p:txBody>
          <a:bodyPr wrap="square">
            <a:spAutoFit/>
          </a:bodyPr>
          <a:lstStyle/>
          <a:p>
            <a:pPr algn="ctr">
              <a:lnSpc>
                <a:spcPct val="150000"/>
              </a:lnSpc>
              <a:defRPr/>
            </a:pPr>
            <a:r>
              <a:rPr lang="pl-PL" sz="1400" b="1" i="1" dirty="0">
                <a:solidFill>
                  <a:schemeClr val="tx2"/>
                </a:solidFill>
              </a:rPr>
              <a:t>Obszar działania rejon </a:t>
            </a:r>
            <a:r>
              <a:rPr lang="pl-PL" sz="1400" b="1" i="1" dirty="0"/>
              <a:t>10 sektor VII</a:t>
            </a:r>
            <a:r>
              <a:rPr lang="pl-PL" sz="1400" b="1" i="1" dirty="0">
                <a:solidFill>
                  <a:schemeClr val="tx2"/>
                </a:solidFill>
              </a:rPr>
              <a:t>: 11 Listopada, Adama Mickiewicza, Akacjowa, Bluszczowa, Bolesława Prusa, Borowin, Brzozowa, Bukowa, Cicha, Czeremchowa, Dębowa, Głogów, Grabowa, Graniczna, Henryka Sienkiewicza, Irysowa, Jałowcowa, Jana Pawła II, Jarosława Iwaszkiewicza, Jaśminowa, Jaworowa, Jodłowa, Juliana Ejsmonda, Juliusza Słowackiego, Kalinowa, Kasztanowa, Klonowa, Kolejowa, Konwalii, Kościelna, Krokusowa, Kwiatowa, Leśna, Leśniczówka Dębak, Lipowa, Młochowska, Modrzewiowa, Orzechowa, Ośrodek Dębak, Paproci, Parkowa, Podleśna, Różana, Sasanek, Sosnowa, Sportowa, Stanisława Lilpopa, Stefana Żeromskiego, Storczyków, Świerkowa, Topolowa, Wiązowa, Wierzbowa, Władysława Reymonta, Wrzosowa, Wschodnia, Zachodnia, Zygmunta Krasińskiego</a:t>
            </a:r>
          </a:p>
          <a:p>
            <a:pPr algn="ctr">
              <a:lnSpc>
                <a:spcPct val="150000"/>
              </a:lnSpc>
              <a:defRPr/>
            </a:pPr>
            <a:r>
              <a:rPr lang="pl-PL" sz="1400" b="1" i="1" dirty="0">
                <a:solidFill>
                  <a:schemeClr val="tx2"/>
                </a:solidFill>
              </a:rPr>
              <a:t> </a:t>
            </a:r>
            <a:endParaRPr lang="pl-PL" sz="1200" i="1" dirty="0">
              <a:solidFill>
                <a:schemeClr val="tx2"/>
              </a:solidFill>
            </a:endParaRPr>
          </a:p>
        </p:txBody>
      </p:sp>
      <p:grpSp>
        <p:nvGrpSpPr>
          <p:cNvPr id="11" name="Grupa 10"/>
          <p:cNvGrpSpPr/>
          <p:nvPr/>
        </p:nvGrpSpPr>
        <p:grpSpPr>
          <a:xfrm>
            <a:off x="-18224" y="0"/>
            <a:ext cx="9162224" cy="6821376"/>
            <a:chOff x="-18224" y="0"/>
            <a:chExt cx="9162224" cy="6821376"/>
          </a:xfrm>
        </p:grpSpPr>
        <p:sp>
          <p:nvSpPr>
            <p:cNvPr id="12" name="Prostokąt 11"/>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3" name="Grupa 12"/>
            <p:cNvGrpSpPr/>
            <p:nvPr/>
          </p:nvGrpSpPr>
          <p:grpSpPr>
            <a:xfrm>
              <a:off x="-18224" y="0"/>
              <a:ext cx="9162224" cy="838200"/>
              <a:chOff x="0" y="0"/>
              <a:chExt cx="9125784" cy="838200"/>
            </a:xfrm>
          </p:grpSpPr>
          <p:pic>
            <p:nvPicPr>
              <p:cNvPr id="14" name="Obraz 1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5" name="Prostokąt 1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6" name="Picture 3" descr="C:\Users\Osiadacz M\Desktop\Komó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233610"/>
            <a:ext cx="2951163" cy="197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8461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539552" y="1365300"/>
            <a:ext cx="3888432" cy="2423740"/>
          </a:xfrm>
          <a:prstGeom prst="rect">
            <a:avLst/>
          </a:prstGeom>
        </p:spPr>
        <p:txBody>
          <a:bodyPr wrap="square">
            <a:spAutoFit/>
          </a:bodyPr>
          <a:lstStyle/>
          <a:p>
            <a:pPr algn="ctr">
              <a:lnSpc>
                <a:spcPct val="150000"/>
              </a:lnSpc>
              <a:defRPr/>
            </a:pPr>
            <a:r>
              <a:rPr lang="pl-PL" sz="1400" b="1" i="1" dirty="0">
                <a:solidFill>
                  <a:schemeClr val="tx2"/>
                </a:solidFill>
              </a:rPr>
              <a:t>st.asp. Jakub Ziółek</a:t>
            </a:r>
          </a:p>
          <a:p>
            <a:pPr algn="ctr">
              <a:lnSpc>
                <a:spcPct val="150000"/>
              </a:lnSpc>
              <a:defRPr/>
            </a:pPr>
            <a:endParaRPr lang="pl-PL" sz="500" b="1" i="1" dirty="0">
              <a:solidFill>
                <a:schemeClr val="tx2"/>
              </a:solidFill>
            </a:endParaRPr>
          </a:p>
          <a:p>
            <a:pPr algn="ctr">
              <a:lnSpc>
                <a:spcPct val="150000"/>
              </a:lnSpc>
              <a:defRPr/>
            </a:pPr>
            <a:r>
              <a:rPr lang="pl-PL" sz="1400" b="1" i="1" dirty="0">
                <a:solidFill>
                  <a:schemeClr val="tx2"/>
                </a:solidFill>
              </a:rPr>
              <a:t>Posterunek Policji w Podkowie Leśnej</a:t>
            </a:r>
          </a:p>
          <a:p>
            <a:pPr algn="ctr">
              <a:lnSpc>
                <a:spcPct val="150000"/>
              </a:lnSpc>
              <a:defRPr/>
            </a:pPr>
            <a:r>
              <a:rPr lang="pl-PL" sz="1400" b="1" i="1" dirty="0">
                <a:solidFill>
                  <a:schemeClr val="tx2"/>
                </a:solidFill>
              </a:rPr>
              <a:t>ul. Brwinowska 17a</a:t>
            </a:r>
          </a:p>
          <a:p>
            <a:pPr algn="ctr">
              <a:lnSpc>
                <a:spcPct val="150000"/>
              </a:lnSpc>
              <a:defRPr/>
            </a:pPr>
            <a:r>
              <a:rPr lang="pl-PL" sz="1400" b="1" i="1" dirty="0">
                <a:solidFill>
                  <a:schemeClr val="tx2"/>
                </a:solidFill>
              </a:rPr>
              <a:t>05-807 Podkowa Leśna</a:t>
            </a:r>
          </a:p>
          <a:p>
            <a:pPr algn="ctr">
              <a:lnSpc>
                <a:spcPct val="150000"/>
              </a:lnSpc>
              <a:defRPr/>
            </a:pPr>
            <a:r>
              <a:rPr lang="pl-PL" sz="1400" b="1" i="1" dirty="0">
                <a:solidFill>
                  <a:schemeClr val="tx2"/>
                </a:solidFill>
              </a:rPr>
              <a:t>tel.: (22) 758-91-10; kom.: 600-997-544</a:t>
            </a:r>
          </a:p>
          <a:p>
            <a:pPr algn="ctr">
              <a:lnSpc>
                <a:spcPct val="150000"/>
              </a:lnSpc>
              <a:defRPr/>
            </a:pPr>
            <a:r>
              <a:rPr lang="pl-PL" sz="1200" b="1" i="1" dirty="0">
                <a:solidFill>
                  <a:schemeClr val="tx2"/>
                </a:solidFill>
              </a:rPr>
              <a:t>e-mail: dzielnicowy.podkowalesna1@ksp.policja.gov.pl</a:t>
            </a:r>
            <a:endParaRPr lang="pl-PL" sz="1200" i="1" dirty="0">
              <a:solidFill>
                <a:schemeClr val="tx2"/>
              </a:solidFill>
            </a:endParaRPr>
          </a:p>
        </p:txBody>
      </p:sp>
      <p:sp>
        <p:nvSpPr>
          <p:cNvPr id="9" name="Prostokąt 8"/>
          <p:cNvSpPr/>
          <p:nvPr/>
        </p:nvSpPr>
        <p:spPr>
          <a:xfrm>
            <a:off x="250656" y="4078278"/>
            <a:ext cx="8642688" cy="1708160"/>
          </a:xfrm>
          <a:prstGeom prst="rect">
            <a:avLst/>
          </a:prstGeom>
        </p:spPr>
        <p:txBody>
          <a:bodyPr wrap="square">
            <a:spAutoFit/>
          </a:bodyPr>
          <a:lstStyle/>
          <a:p>
            <a:pPr algn="ctr">
              <a:lnSpc>
                <a:spcPct val="150000"/>
              </a:lnSpc>
              <a:defRPr/>
            </a:pPr>
            <a:r>
              <a:rPr lang="pl-PL" sz="1400" b="1" i="1" dirty="0">
                <a:solidFill>
                  <a:schemeClr val="tx2"/>
                </a:solidFill>
              </a:rPr>
              <a:t>Obszar działania rejon </a:t>
            </a:r>
            <a:r>
              <a:rPr lang="pl-PL" sz="1400" b="1" i="1" dirty="0"/>
              <a:t>9 sektor VII </a:t>
            </a:r>
            <a:r>
              <a:rPr lang="pl-PL" sz="1400" b="1" i="1" dirty="0">
                <a:solidFill>
                  <a:schemeClr val="tx2"/>
                </a:solidFill>
              </a:rPr>
              <a:t>: Bażantów, Błońska, Bobrowa, Borsucza, Brwinowska, Dzików, Główna, Bluszczowa, Gołębia, </a:t>
            </a:r>
            <a:r>
              <a:rPr lang="pl-PL" sz="1400" b="1" i="1" dirty="0" err="1">
                <a:solidFill>
                  <a:schemeClr val="tx2"/>
                </a:solidFill>
              </a:rPr>
              <a:t>Helenowska</a:t>
            </a:r>
            <a:r>
              <a:rPr lang="pl-PL" sz="1400" b="1" i="1" dirty="0">
                <a:solidFill>
                  <a:schemeClr val="tx2"/>
                </a:solidFill>
              </a:rPr>
              <a:t>, Jaskółcza, Jastrzębia, Jelenia, Jeża, Krasek, Krecia, Królicza, Kukułek, Lisia, Lotnicza, Łosia, Miejska, Myśliwska, Ogrodowa, Orla, Ptasia, Rysia, Sarnia, Sępów, Słowicza, Słowików, Sokola, Sowia, Sójek, Szczygla, Szpaków, Warszawska, Wiewiórek, Wilcza, Wróbla, Zamkowa, Żubrowa</a:t>
            </a:r>
            <a:endParaRPr lang="pl-PL" sz="1200" i="1" dirty="0">
              <a:solidFill>
                <a:schemeClr val="tx2"/>
              </a:solidFill>
            </a:endParaRPr>
          </a:p>
        </p:txBody>
      </p:sp>
      <p:sp>
        <p:nvSpPr>
          <p:cNvPr id="10" name="Prostokąt 9"/>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8" name="Grupa 7"/>
          <p:cNvGrpSpPr/>
          <p:nvPr/>
        </p:nvGrpSpPr>
        <p:grpSpPr>
          <a:xfrm>
            <a:off x="-18224" y="0"/>
            <a:ext cx="9162224" cy="6821376"/>
            <a:chOff x="-18224" y="0"/>
            <a:chExt cx="9162224" cy="6821376"/>
          </a:xfrm>
        </p:grpSpPr>
        <p:sp>
          <p:nvSpPr>
            <p:cNvPr id="12" name="Prostokąt 11"/>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3" name="Grupa 12"/>
            <p:cNvGrpSpPr/>
            <p:nvPr/>
          </p:nvGrpSpPr>
          <p:grpSpPr>
            <a:xfrm>
              <a:off x="-18224" y="0"/>
              <a:ext cx="9162224" cy="838200"/>
              <a:chOff x="0" y="0"/>
              <a:chExt cx="9125784" cy="838200"/>
            </a:xfrm>
          </p:grpSpPr>
          <p:pic>
            <p:nvPicPr>
              <p:cNvPr id="14" name="Obraz 1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5" name="Prostokąt 1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6" name="Picture 2" descr="C:\Users\Osiadacz M\Desktop\Jaku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589745"/>
            <a:ext cx="2951163" cy="197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4919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pic>
        <p:nvPicPr>
          <p:cNvPr id="21506" name="Picture 2" descr="C:\Users\Osiadacz M\Desktop\Moja komen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196752"/>
            <a:ext cx="7884876" cy="5256584"/>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6" name="Grupa 5"/>
          <p:cNvGrpSpPr/>
          <p:nvPr/>
        </p:nvGrpSpPr>
        <p:grpSpPr>
          <a:xfrm>
            <a:off x="-18224" y="0"/>
            <a:ext cx="9162224" cy="6821376"/>
            <a:chOff x="-18224" y="0"/>
            <a:chExt cx="9162224" cy="6821376"/>
          </a:xfrm>
        </p:grpSpPr>
        <p:sp>
          <p:nvSpPr>
            <p:cNvPr id="8" name="Prostokąt 7"/>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p:cNvGrpSpPr/>
            <p:nvPr/>
          </p:nvGrpSpPr>
          <p:grpSpPr>
            <a:xfrm>
              <a:off x="-18224" y="0"/>
              <a:ext cx="9162224" cy="838200"/>
              <a:chOff x="0" y="0"/>
              <a:chExt cx="9125784" cy="838200"/>
            </a:xfrm>
          </p:grpSpPr>
          <p:pic>
            <p:nvPicPr>
              <p:cNvPr id="10" name="Obraz 9"/>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1" name="Prostokąt 10"/>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23199728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rostokąt 29"/>
          <p:cNvSpPr/>
          <p:nvPr/>
        </p:nvSpPr>
        <p:spPr>
          <a:xfrm>
            <a:off x="539552" y="980728"/>
            <a:ext cx="7956550" cy="5321137"/>
          </a:xfrm>
          <a:prstGeom prst="rect">
            <a:avLst/>
          </a:prstGeom>
        </p:spPr>
        <p:txBody>
          <a:bodyPr>
            <a:spAutoFit/>
          </a:bodyPr>
          <a:lstStyle/>
          <a:p>
            <a:pPr algn="ctr">
              <a:lnSpc>
                <a:spcPct val="150000"/>
              </a:lnSpc>
              <a:defRPr/>
            </a:pPr>
            <a:endParaRPr lang="pl-PL" sz="1200" b="1" i="1" dirty="0">
              <a:solidFill>
                <a:schemeClr val="tx2"/>
              </a:solidFill>
            </a:endParaRPr>
          </a:p>
          <a:p>
            <a:pPr algn="ctr">
              <a:lnSpc>
                <a:spcPct val="150000"/>
              </a:lnSpc>
              <a:defRPr/>
            </a:pPr>
            <a:r>
              <a:rPr lang="pl-PL" sz="1200" b="1" i="1" dirty="0">
                <a:solidFill>
                  <a:schemeClr val="tx2"/>
                </a:solidFill>
              </a:rPr>
              <a:t>Ministerstwo Spraw Wewnętrznych i Administracji uruchomiło nową wersję aplikacji mobilnej „Moja Komenda”, dzięki której odnajdziemy dzielnicowego, który opiekuje się naszym rejonem zamieszkania.</a:t>
            </a:r>
          </a:p>
          <a:p>
            <a:pPr algn="ctr">
              <a:lnSpc>
                <a:spcPct val="150000"/>
              </a:lnSpc>
              <a:defRPr/>
            </a:pPr>
            <a:endParaRPr lang="pl-PL" sz="1200" b="1" i="1" dirty="0">
              <a:solidFill>
                <a:schemeClr val="tx2"/>
              </a:solidFill>
            </a:endParaRPr>
          </a:p>
          <a:p>
            <a:pPr algn="ctr">
              <a:lnSpc>
                <a:spcPct val="150000"/>
              </a:lnSpc>
              <a:defRPr/>
            </a:pPr>
            <a:r>
              <a:rPr lang="pl-PL" sz="1200" b="1" i="1" dirty="0">
                <a:solidFill>
                  <a:schemeClr val="tx2"/>
                </a:solidFill>
              </a:rPr>
              <a:t>Umożliwia wyszukanie każdego dzielnicowego w Polsce. Aby to zrobić wystarczy wpisać np. własny adres zamieszkania, a aplikacja odnajdzie funkcjonariusza, który dba o nasz rejon zamieszkania oraz pokaże, </a:t>
            </a:r>
            <a:br>
              <a:rPr lang="pl-PL" sz="1200" b="1" i="1" dirty="0">
                <a:solidFill>
                  <a:schemeClr val="tx2"/>
                </a:solidFill>
              </a:rPr>
            </a:br>
            <a:r>
              <a:rPr lang="pl-PL" sz="1200" b="1" i="1" dirty="0">
                <a:solidFill>
                  <a:schemeClr val="tx2"/>
                </a:solidFill>
              </a:rPr>
              <a:t>w której jednostce on pracuje. Dzielnicowych możemy wyszukać także po ich imieniu lub nazwisku. </a:t>
            </a:r>
            <a:br>
              <a:rPr lang="pl-PL" sz="1200" b="1" i="1" dirty="0">
                <a:solidFill>
                  <a:schemeClr val="tx2"/>
                </a:solidFill>
              </a:rPr>
            </a:br>
            <a:r>
              <a:rPr lang="pl-PL" sz="1200" b="1" i="1" dirty="0">
                <a:solidFill>
                  <a:schemeClr val="tx2"/>
                </a:solidFill>
              </a:rPr>
              <a:t>Aby połączyć się z funkcjonariuszem wystarczy jedno kliknięcie. Wyszukiwarka dzielnicowych działa </a:t>
            </a:r>
            <a:br>
              <a:rPr lang="pl-PL" sz="1200" b="1" i="1" dirty="0">
                <a:solidFill>
                  <a:schemeClr val="tx2"/>
                </a:solidFill>
              </a:rPr>
            </a:br>
            <a:r>
              <a:rPr lang="pl-PL" sz="1200" b="1" i="1" dirty="0">
                <a:solidFill>
                  <a:schemeClr val="tx2"/>
                </a:solidFill>
              </a:rPr>
              <a:t>w trybie offline. Użytkownik nie musi mieć dostępu do Internetu, aby odnaleźć swojego dzielnicowego.</a:t>
            </a:r>
          </a:p>
          <a:p>
            <a:pPr algn="ctr">
              <a:lnSpc>
                <a:spcPct val="150000"/>
              </a:lnSpc>
              <a:defRPr/>
            </a:pPr>
            <a:r>
              <a:rPr lang="pl-PL" sz="1200" b="1" i="1" dirty="0">
                <a:solidFill>
                  <a:schemeClr val="tx2"/>
                </a:solidFill>
              </a:rPr>
              <a:t> </a:t>
            </a:r>
          </a:p>
          <a:p>
            <a:pPr algn="ctr">
              <a:lnSpc>
                <a:spcPct val="150000"/>
              </a:lnSpc>
              <a:defRPr/>
            </a:pPr>
            <a:r>
              <a:rPr lang="pl-PL" sz="1200" b="1" i="1" dirty="0">
                <a:solidFill>
                  <a:schemeClr val="tx2"/>
                </a:solidFill>
              </a:rPr>
              <a:t>Aplikacja „Moja komenda” zawiera także bazę teleadresową wszystkich komend i komisariatów w Polsce. Dodano do niej dodatkowe jednostki, m.in. rewiry dzielnicowych oraz posterunki. Aplikacja została wyposażona w dwa tryby wyszukiwania informacji. Po włączeniu usług lokalizacyjnych w telefonie sama odnajdzie najbliższe policyjne obiekty. Po przejściu w tryb online wystarczy jedno kliknięcie, by wskazała trasę do najbliższej komendy lub komisariatu. Równie sprawnie połączy nas z dyżurnymi policjantami </a:t>
            </a:r>
            <a:br>
              <a:rPr lang="pl-PL" sz="1200" b="1" i="1" dirty="0">
                <a:solidFill>
                  <a:schemeClr val="tx2"/>
                </a:solidFill>
              </a:rPr>
            </a:br>
            <a:r>
              <a:rPr lang="pl-PL" sz="1200" b="1" i="1" dirty="0">
                <a:solidFill>
                  <a:schemeClr val="tx2"/>
                </a:solidFill>
              </a:rPr>
              <a:t>z wybranej jednostki. Dodatkowo „Moja komenda” umożliwia wyszukanie po nazwie jednostki, ulicy</a:t>
            </a:r>
            <a:br>
              <a:rPr lang="pl-PL" sz="1200" b="1" i="1" dirty="0">
                <a:solidFill>
                  <a:schemeClr val="tx2"/>
                </a:solidFill>
              </a:rPr>
            </a:br>
            <a:r>
              <a:rPr lang="pl-PL" sz="1200" b="1" i="1" dirty="0">
                <a:solidFill>
                  <a:schemeClr val="tx2"/>
                </a:solidFill>
              </a:rPr>
              <a:t> lub kodzie pocztowym.</a:t>
            </a:r>
          </a:p>
          <a:p>
            <a:pPr algn="ctr">
              <a:lnSpc>
                <a:spcPct val="150000"/>
              </a:lnSpc>
              <a:defRPr/>
            </a:pPr>
            <a:r>
              <a:rPr lang="pl-PL" sz="1200" b="1" i="1" dirty="0">
                <a:solidFill>
                  <a:schemeClr val="tx2"/>
                </a:solidFill>
              </a:rPr>
              <a:t> </a:t>
            </a:r>
          </a:p>
          <a:p>
            <a:pPr algn="ctr">
              <a:lnSpc>
                <a:spcPct val="150000"/>
              </a:lnSpc>
              <a:defRPr/>
            </a:pPr>
            <a:r>
              <a:rPr lang="pl-PL" sz="1200" b="1" i="1" dirty="0">
                <a:solidFill>
                  <a:schemeClr val="tx2"/>
                </a:solidFill>
              </a:rPr>
              <a:t>„Moja Komenda”  dostępna jest na telefony z Androidem i na iOS. Usługa jest bezpłatna.</a:t>
            </a:r>
            <a:endParaRPr lang="pl-PL" sz="1200" i="1" dirty="0">
              <a:solidFill>
                <a:schemeClr val="tx2"/>
              </a:solidFill>
            </a:endParaRPr>
          </a:p>
        </p:txBody>
      </p:sp>
      <p:pic>
        <p:nvPicPr>
          <p:cNvPr id="5"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6" name="Grupa 5"/>
          <p:cNvGrpSpPr/>
          <p:nvPr/>
        </p:nvGrpSpPr>
        <p:grpSpPr>
          <a:xfrm>
            <a:off x="-18224" y="0"/>
            <a:ext cx="9162224" cy="6821376"/>
            <a:chOff x="-18224" y="0"/>
            <a:chExt cx="9162224" cy="6821376"/>
          </a:xfrm>
        </p:grpSpPr>
        <p:sp>
          <p:nvSpPr>
            <p:cNvPr id="8" name="Prostokąt 7"/>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p:cNvGrpSpPr/>
            <p:nvPr/>
          </p:nvGrpSpPr>
          <p:grpSpPr>
            <a:xfrm>
              <a:off x="-18224" y="0"/>
              <a:ext cx="9162224" cy="838200"/>
              <a:chOff x="0" y="0"/>
              <a:chExt cx="9125784" cy="838200"/>
            </a:xfrm>
          </p:grpSpPr>
          <p:pic>
            <p:nvPicPr>
              <p:cNvPr id="10" name="Obraz 9"/>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1" name="Prostokąt 10"/>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96098242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3"/>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pic>
        <p:nvPicPr>
          <p:cNvPr id="2" name="Moja Komend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51700" y="2204863"/>
            <a:ext cx="5376597" cy="3024337"/>
          </a:xfrm>
          <a:prstGeom prst="rect">
            <a:avLst/>
          </a:prstGeom>
        </p:spPr>
      </p:pic>
      <p:pic>
        <p:nvPicPr>
          <p:cNvPr id="7" name="Picture 2" descr="C:\Users\Osiadacz M\Desktop\Moja komen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1628800"/>
            <a:ext cx="5652628" cy="3768419"/>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580681" y="980728"/>
            <a:ext cx="7956550" cy="496996"/>
          </a:xfrm>
          <a:prstGeom prst="rect">
            <a:avLst/>
          </a:prstGeom>
        </p:spPr>
        <p:txBody>
          <a:bodyPr>
            <a:spAutoFit/>
          </a:bodyPr>
          <a:lstStyle/>
          <a:p>
            <a:pPr algn="ctr">
              <a:lnSpc>
                <a:spcPct val="150000"/>
              </a:lnSpc>
              <a:defRPr/>
            </a:pPr>
            <a:r>
              <a:rPr lang="pl-PL" sz="2000" b="1" i="1" dirty="0">
                <a:solidFill>
                  <a:schemeClr val="tx2"/>
                </a:solidFill>
              </a:rPr>
              <a:t>Film na temat aplikacji</a:t>
            </a:r>
          </a:p>
        </p:txBody>
      </p:sp>
      <p:sp>
        <p:nvSpPr>
          <p:cNvPr id="9" name="Prostokąt 8"/>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11" name="Grupa 10"/>
          <p:cNvGrpSpPr/>
          <p:nvPr/>
        </p:nvGrpSpPr>
        <p:grpSpPr>
          <a:xfrm>
            <a:off x="-18224" y="0"/>
            <a:ext cx="9162224" cy="6821376"/>
            <a:chOff x="-18224" y="0"/>
            <a:chExt cx="9162224" cy="6821376"/>
          </a:xfrm>
        </p:grpSpPr>
        <p:sp>
          <p:nvSpPr>
            <p:cNvPr id="12" name="Prostokąt 11"/>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3" name="Grupa 12"/>
            <p:cNvGrpSpPr/>
            <p:nvPr/>
          </p:nvGrpSpPr>
          <p:grpSpPr>
            <a:xfrm>
              <a:off x="-18224" y="0"/>
              <a:ext cx="9162224" cy="838200"/>
              <a:chOff x="0" y="0"/>
              <a:chExt cx="9125784" cy="838200"/>
            </a:xfrm>
          </p:grpSpPr>
          <p:pic>
            <p:nvPicPr>
              <p:cNvPr id="14" name="Obraz 13"/>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5" name="Prostokąt 1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6" name="Picture 5" descr="C:\Users\Osiadacz M\Desktop\pulpit\Prezentacje Styczyński\Dzielnicowy Wojtaś prezentacja\zdjęcia i materiały\mias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719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899592" y="2204864"/>
            <a:ext cx="756084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pl-PL" altLang="pl-PL" sz="2000" dirty="0"/>
              <a:t>	Policjanci uczestniczą:</a:t>
            </a:r>
          </a:p>
          <a:p>
            <a:pPr eaLnBrk="1" hangingPunct="1">
              <a:spcBef>
                <a:spcPct val="0"/>
              </a:spcBef>
              <a:buFontTx/>
              <a:buNone/>
            </a:pPr>
            <a:endParaRPr lang="pl-PL" altLang="pl-PL" sz="500" dirty="0"/>
          </a:p>
          <a:p>
            <a:pPr eaLnBrk="1" hangingPunct="1">
              <a:spcBef>
                <a:spcPct val="0"/>
              </a:spcBef>
              <a:buFontTx/>
              <a:buNone/>
            </a:pPr>
            <a:endParaRPr lang="pl-PL" altLang="pl-PL" sz="500" dirty="0"/>
          </a:p>
          <a:p>
            <a:pPr marL="285750" indent="-285750" eaLnBrk="1" hangingPunct="1">
              <a:spcBef>
                <a:spcPct val="0"/>
              </a:spcBef>
              <a:buFont typeface="Wingdings" panose="05000000000000000000" pitchFamily="2" charset="2"/>
              <a:buChar char="ü"/>
            </a:pPr>
            <a:r>
              <a:rPr lang="pl-PL" altLang="pl-PL" sz="2000" dirty="0"/>
              <a:t>w pracach zespołów interdyscyplinarnych,</a:t>
            </a:r>
          </a:p>
          <a:p>
            <a:pPr eaLnBrk="1" hangingPunct="1">
              <a:spcBef>
                <a:spcPct val="0"/>
              </a:spcBef>
              <a:buNone/>
            </a:pPr>
            <a:endParaRPr lang="pl-PL" altLang="pl-PL" sz="2000" dirty="0"/>
          </a:p>
          <a:p>
            <a:pPr marL="285750" indent="-285750" eaLnBrk="1" hangingPunct="1">
              <a:spcBef>
                <a:spcPct val="0"/>
              </a:spcBef>
              <a:buFont typeface="Wingdings" panose="05000000000000000000" pitchFamily="2" charset="2"/>
              <a:buChar char="ü"/>
            </a:pPr>
            <a:r>
              <a:rPr lang="pl-PL" altLang="pl-PL" sz="2000" dirty="0"/>
              <a:t>w spotkaniach z dziećmi w przedszkolach i szkołach podstawowych, z młodzieżą, pedagogami, rodzicami,</a:t>
            </a:r>
          </a:p>
          <a:p>
            <a:pPr eaLnBrk="1" hangingPunct="1">
              <a:spcBef>
                <a:spcPct val="0"/>
              </a:spcBef>
              <a:buNone/>
            </a:pPr>
            <a:endParaRPr lang="pl-PL" altLang="pl-PL" sz="2000" dirty="0"/>
          </a:p>
          <a:p>
            <a:pPr marL="285750" indent="-285750" eaLnBrk="1" hangingPunct="1">
              <a:spcBef>
                <a:spcPct val="0"/>
              </a:spcBef>
              <a:buFont typeface="Wingdings" panose="05000000000000000000" pitchFamily="2" charset="2"/>
              <a:buChar char="ü"/>
            </a:pPr>
            <a:r>
              <a:rPr lang="pl-PL" altLang="pl-PL" sz="2000" dirty="0"/>
              <a:t>w spotkaniach z seniorami </a:t>
            </a:r>
          </a:p>
          <a:p>
            <a:pPr marL="285750" indent="-285750" eaLnBrk="1" hangingPunct="1">
              <a:spcBef>
                <a:spcPct val="0"/>
              </a:spcBef>
              <a:buFont typeface="Wingdings" panose="05000000000000000000" pitchFamily="2" charset="2"/>
              <a:buChar char="ü"/>
            </a:pPr>
            <a:endParaRPr lang="pl-PL" altLang="pl-PL" sz="500" dirty="0"/>
          </a:p>
          <a:p>
            <a:pPr marL="285750" indent="-285750" eaLnBrk="1" hangingPunct="1">
              <a:spcBef>
                <a:spcPct val="0"/>
              </a:spcBef>
              <a:buFont typeface="Wingdings" panose="05000000000000000000" pitchFamily="2" charset="2"/>
              <a:buChar char="ü"/>
            </a:pPr>
            <a:endParaRPr lang="pl-PL" altLang="pl-PL" sz="500" dirty="0"/>
          </a:p>
          <a:p>
            <a:pPr marL="285750" indent="-285750" eaLnBrk="1" hangingPunct="1">
              <a:spcBef>
                <a:spcPct val="0"/>
              </a:spcBef>
              <a:buFont typeface="Wingdings" panose="05000000000000000000" pitchFamily="2" charset="2"/>
              <a:buChar char="ü"/>
            </a:pPr>
            <a:r>
              <a:rPr lang="pl-PL" altLang="pl-PL" sz="2000" dirty="0"/>
              <a:t>w akcji „Bezpieczna droga do szkoły”,” Bezpieczne wakacje”</a:t>
            </a:r>
          </a:p>
          <a:p>
            <a:pPr marL="285750" indent="-285750" eaLnBrk="1" hangingPunct="1">
              <a:spcBef>
                <a:spcPct val="0"/>
              </a:spcBef>
              <a:buFont typeface="Wingdings" panose="05000000000000000000" pitchFamily="2" charset="2"/>
              <a:buChar char="ü"/>
            </a:pPr>
            <a:endParaRPr lang="pl-PL" altLang="pl-PL" sz="500" dirty="0"/>
          </a:p>
          <a:p>
            <a:pPr marL="285750" indent="-285750" eaLnBrk="1" hangingPunct="1">
              <a:spcBef>
                <a:spcPct val="0"/>
              </a:spcBef>
              <a:buFont typeface="Wingdings" panose="05000000000000000000" pitchFamily="2" charset="2"/>
              <a:buChar char="ü"/>
            </a:pPr>
            <a:endParaRPr lang="pl-PL" altLang="pl-PL" sz="500" dirty="0"/>
          </a:p>
        </p:txBody>
      </p:sp>
      <p:sp>
        <p:nvSpPr>
          <p:cNvPr id="7" name="Tytuł 1"/>
          <p:cNvSpPr txBox="1">
            <a:spLocks/>
          </p:cNvSpPr>
          <p:nvPr/>
        </p:nvSpPr>
        <p:spPr>
          <a:xfrm>
            <a:off x="0" y="1484784"/>
            <a:ext cx="9144000" cy="864096"/>
          </a:xfrm>
          <a:prstGeom prst="rect">
            <a:avLst/>
          </a:prstGeom>
        </p:spPr>
        <p:txBody>
          <a:bodyPr>
            <a:scene3d>
              <a:camera prst="orthographicFront"/>
              <a:lightRig rig="soft" dir="t">
                <a:rot lat="0" lon="0" rev="10800000"/>
              </a:lightRig>
            </a:scene3d>
            <a:sp3d>
              <a:bevelT w="27940" h="12700"/>
              <a:contourClr>
                <a:srgbClr val="DDDDDD"/>
              </a:contourClr>
            </a:sp3d>
          </a:bodyPr>
          <a:lstStyle/>
          <a:p>
            <a:pPr algn="ctr">
              <a:defRPr/>
            </a:pPr>
            <a:r>
              <a:rPr lang="pl-PL" sz="2400" b="1" i="1" kern="0" spc="150" dirty="0">
                <a:ln w="11430"/>
                <a:latin typeface="Arial" pitchFamily="34" charset="0"/>
                <a:cs typeface="Arial" pitchFamily="34" charset="0"/>
              </a:rPr>
              <a:t>DZIAŁANIA PROFILAKTYCZNE</a:t>
            </a:r>
          </a:p>
        </p:txBody>
      </p:sp>
      <p:pic>
        <p:nvPicPr>
          <p:cNvPr id="6" name="Obraz 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9" name="pole tekstowe 8"/>
          <p:cNvSpPr txBox="1"/>
          <p:nvPr/>
        </p:nvSpPr>
        <p:spPr>
          <a:xfrm>
            <a:off x="1907704" y="3322710"/>
            <a:ext cx="3673581" cy="315471"/>
          </a:xfrm>
          <a:prstGeom prst="rect">
            <a:avLst/>
          </a:prstGeom>
          <a:noFill/>
        </p:spPr>
        <p:txBody>
          <a:bodyPr wrap="square">
            <a:spAutoFit/>
          </a:bodyPr>
          <a:lstStyle/>
          <a:p>
            <a:pPr algn="ctr">
              <a:defRPr/>
            </a:pPr>
            <a:endParaRPr lang="pl-PL" sz="1450" i="1" dirty="0">
              <a:latin typeface="+mj-lt"/>
            </a:endParaRPr>
          </a:p>
        </p:txBody>
      </p:sp>
      <p:sp>
        <p:nvSpPr>
          <p:cNvPr id="10" name="Prostokąt 9"/>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8" name="Grupa 7"/>
          <p:cNvGrpSpPr/>
          <p:nvPr/>
        </p:nvGrpSpPr>
        <p:grpSpPr>
          <a:xfrm>
            <a:off x="-18224" y="0"/>
            <a:ext cx="9162224" cy="6821376"/>
            <a:chOff x="-18224" y="0"/>
            <a:chExt cx="9162224" cy="6821376"/>
          </a:xfrm>
        </p:grpSpPr>
        <p:sp>
          <p:nvSpPr>
            <p:cNvPr id="12" name="Prostokąt 11"/>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3" name="Grupa 12"/>
            <p:cNvGrpSpPr/>
            <p:nvPr/>
          </p:nvGrpSpPr>
          <p:grpSpPr>
            <a:xfrm>
              <a:off x="-18224" y="0"/>
              <a:ext cx="9162224" cy="838200"/>
              <a:chOff x="0" y="0"/>
              <a:chExt cx="9125784" cy="838200"/>
            </a:xfrm>
          </p:grpSpPr>
          <p:pic>
            <p:nvPicPr>
              <p:cNvPr id="14" name="Obraz 13"/>
              <p:cNvPicPr>
                <a:picLocks noChangeAspect="1"/>
              </p:cNvPicPr>
              <p:nvPr/>
            </p:nvPicPr>
            <p:blipFill>
              <a:blip r:embed="rId3" cstate="print"/>
              <a:srcRect/>
              <a:stretch>
                <a:fillRect/>
              </a:stretch>
            </p:blipFill>
            <p:spPr bwMode="auto">
              <a:xfrm>
                <a:off x="0" y="0"/>
                <a:ext cx="2293938" cy="838200"/>
              </a:xfrm>
              <a:prstGeom prst="rect">
                <a:avLst/>
              </a:prstGeom>
              <a:noFill/>
              <a:ln w="9525">
                <a:noFill/>
                <a:miter lim="800000"/>
                <a:headEnd/>
                <a:tailEnd/>
              </a:ln>
            </p:spPr>
          </p:pic>
          <p:sp>
            <p:nvSpPr>
              <p:cNvPr id="15" name="Prostokąt 1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6" name="Picture 5" descr="C:\Users\Osiadacz M\Desktop\pulpit\Prezentacje Styczyński\Dzielnicowy Wojtaś prezentacja\zdjęcia i materiały\mias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0637"/>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ytuł 1"/>
          <p:cNvSpPr>
            <a:spLocks noGrp="1"/>
          </p:cNvSpPr>
          <p:nvPr>
            <p:ph type="title"/>
          </p:nvPr>
        </p:nvSpPr>
        <p:spPr>
          <a:xfrm>
            <a:off x="467544" y="1052736"/>
            <a:ext cx="8229600" cy="1143000"/>
          </a:xfrm>
        </p:spPr>
        <p:txBody>
          <a:bodyPr/>
          <a:lstStyle/>
          <a:p>
            <a:r>
              <a:rPr lang="pl-PL" altLang="pl-PL" sz="2000" b="1" i="1" dirty="0">
                <a:solidFill>
                  <a:schemeClr val="tx1"/>
                </a:solidFill>
              </a:rPr>
              <a:t>KAMPANIA INFORMACYJNA W ZAKRESIE ZAPOBIEGANIA PRZESTĘPSTWOM  METODĄ „NA WNUCZKA”</a:t>
            </a:r>
            <a:br>
              <a:rPr lang="pl-PL" altLang="pl-PL" sz="2000" b="1" i="1" dirty="0">
                <a:solidFill>
                  <a:schemeClr val="tx1"/>
                </a:solidFill>
              </a:rPr>
            </a:br>
            <a:r>
              <a:rPr lang="pl-PL" altLang="pl-PL" sz="2000" b="1" i="1" dirty="0">
                <a:solidFill>
                  <a:schemeClr val="tx1"/>
                </a:solidFill>
              </a:rPr>
              <a:t>I „NA POLICJANTA”</a:t>
            </a:r>
            <a:br>
              <a:rPr lang="pl-PL" altLang="pl-PL" sz="2400" i="1" dirty="0">
                <a:solidFill>
                  <a:schemeClr val="tx1"/>
                </a:solidFill>
              </a:rPr>
            </a:br>
            <a:endParaRPr lang="pl-PL" altLang="pl-PL" sz="2400" i="1" dirty="0">
              <a:solidFill>
                <a:schemeClr val="tx1"/>
              </a:solidFill>
            </a:endParaRPr>
          </a:p>
        </p:txBody>
      </p:sp>
      <p:sp>
        <p:nvSpPr>
          <p:cNvPr id="60419" name="Symbol zastępczy zawartości 2"/>
          <p:cNvSpPr>
            <a:spLocks noGrp="1"/>
          </p:cNvSpPr>
          <p:nvPr>
            <p:ph idx="1"/>
          </p:nvPr>
        </p:nvSpPr>
        <p:spPr>
          <a:xfrm>
            <a:off x="0" y="2060848"/>
            <a:ext cx="5686425" cy="4525963"/>
          </a:xfrm>
        </p:spPr>
        <p:txBody>
          <a:bodyPr/>
          <a:lstStyle/>
          <a:p>
            <a:r>
              <a:rPr lang="pl-PL" altLang="pl-PL" sz="2000" dirty="0"/>
              <a:t>publikowanie na stronie internetowej Komendy Powiatowej Policji w Grodzisku Mazowieckim, komunikatów ostrzegających o oszustach, </a:t>
            </a:r>
          </a:p>
          <a:p>
            <a:r>
              <a:rPr lang="pl-PL" altLang="pl-PL" sz="2000" dirty="0"/>
              <a:t>umieszczanie plakatów w miejscach użyteczności publicznej na terenie PP Podkowa Leśna,</a:t>
            </a:r>
          </a:p>
          <a:p>
            <a:r>
              <a:rPr lang="pl-PL" altLang="pl-PL" sz="2000" dirty="0"/>
              <a:t>publikowanie w lokalnej prasie informacji            o sposobach działania przestępców działających metodami „na wnuczka,                na policjanta i na administratora”,</a:t>
            </a:r>
          </a:p>
          <a:p>
            <a:pPr marL="0" indent="0">
              <a:buNone/>
            </a:pPr>
            <a:endParaRPr lang="pl-PL" altLang="pl-PL" sz="2000" dirty="0"/>
          </a:p>
          <a:p>
            <a:endParaRPr lang="pl-PL" altLang="pl-PL" sz="2000" dirty="0"/>
          </a:p>
        </p:txBody>
      </p:sp>
      <p:pic>
        <p:nvPicPr>
          <p:cNvPr id="60420" name="Picture 6" descr="C:\Users\Osiadacz M\Desktop\pulpit\Prezentacje Styczyński\Odprawa roczna za rok 2016\wnucze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4365104"/>
            <a:ext cx="36306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C:\Users\Osiadacz M\Desktop\pulpit\Prezentacje Styczyński\Odprawa roczna za rok 2016\wnuczek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276872"/>
            <a:ext cx="34067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3"/>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8" name="Prostokąt 7"/>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9" name="Grupa 8"/>
          <p:cNvGrpSpPr/>
          <p:nvPr/>
        </p:nvGrpSpPr>
        <p:grpSpPr>
          <a:xfrm>
            <a:off x="-18224" y="0"/>
            <a:ext cx="9162224" cy="6821376"/>
            <a:chOff x="-18224" y="0"/>
            <a:chExt cx="9162224" cy="6821376"/>
          </a:xfrm>
        </p:grpSpPr>
        <p:sp>
          <p:nvSpPr>
            <p:cNvPr id="10" name="Prostokąt 9"/>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p:cNvGrpSpPr/>
            <p:nvPr/>
          </p:nvGrpSpPr>
          <p:grpSpPr>
            <a:xfrm>
              <a:off x="-18224" y="0"/>
              <a:ext cx="9162224" cy="838200"/>
              <a:chOff x="0" y="0"/>
              <a:chExt cx="9125784" cy="838200"/>
            </a:xfrm>
          </p:grpSpPr>
          <p:pic>
            <p:nvPicPr>
              <p:cNvPr id="12" name="Obraz 11"/>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13" name="Prostokąt 12"/>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519756240"/>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zawartości 2"/>
          <p:cNvSpPr>
            <a:spLocks noGrp="1"/>
          </p:cNvSpPr>
          <p:nvPr>
            <p:ph idx="1"/>
          </p:nvPr>
        </p:nvSpPr>
        <p:spPr>
          <a:xfrm>
            <a:off x="251520" y="1988840"/>
            <a:ext cx="6072188" cy="5168900"/>
          </a:xfrm>
        </p:spPr>
        <p:txBody>
          <a:bodyPr/>
          <a:lstStyle/>
          <a:p>
            <a:r>
              <a:rPr lang="pl-PL" altLang="pl-PL" sz="2000" dirty="0"/>
              <a:t>kontakt dzielnicowych z osobami starszymi            i samotnymi,  pozostawianie ulotek informacyjnych,</a:t>
            </a:r>
          </a:p>
          <a:p>
            <a:r>
              <a:rPr lang="pl-PL" altLang="pl-PL" sz="2000" dirty="0"/>
              <a:t>pogadanki realizowane przez policjantów</a:t>
            </a:r>
            <a:br>
              <a:rPr lang="pl-PL" altLang="pl-PL" sz="2000" dirty="0"/>
            </a:br>
            <a:r>
              <a:rPr lang="pl-PL" altLang="pl-PL" sz="2000" dirty="0"/>
              <a:t>z prewencji kryminalnej i dzielnicowych                   w placówkach, w których gromadzą się</a:t>
            </a:r>
            <a:br>
              <a:rPr lang="pl-PL" altLang="pl-PL" sz="2000" dirty="0"/>
            </a:br>
            <a:r>
              <a:rPr lang="pl-PL" altLang="pl-PL" sz="2000" dirty="0"/>
              <a:t>seniorzy,</a:t>
            </a:r>
          </a:p>
          <a:p>
            <a:r>
              <a:rPr lang="pl-PL" altLang="pl-PL" sz="2000" dirty="0"/>
              <a:t>nawiązanie przez policjantów z wydziału kryminalnego kontaktu ze wszystkimi placówkami bankowymi na podległym</a:t>
            </a:r>
            <a:br>
              <a:rPr lang="pl-PL" altLang="pl-PL" sz="2000" dirty="0"/>
            </a:br>
            <a:r>
              <a:rPr lang="pl-PL" altLang="pl-PL" sz="2000" dirty="0"/>
              <a:t>terenie, w celu utrzymania bieżącego </a:t>
            </a:r>
            <a:br>
              <a:rPr lang="pl-PL" altLang="pl-PL" sz="2000" dirty="0"/>
            </a:br>
            <a:r>
              <a:rPr lang="pl-PL" altLang="pl-PL" sz="2000" dirty="0"/>
              <a:t>kontaktu z pracownikami banku. </a:t>
            </a:r>
            <a:br>
              <a:rPr lang="pl-PL" altLang="pl-PL" sz="2000" dirty="0"/>
            </a:br>
            <a:endParaRPr lang="pl-PL" altLang="pl-PL" sz="2000" dirty="0"/>
          </a:p>
          <a:p>
            <a:endParaRPr lang="pl-PL" altLang="pl-PL" sz="2000" dirty="0"/>
          </a:p>
        </p:txBody>
      </p:sp>
      <p:pic>
        <p:nvPicPr>
          <p:cNvPr id="614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204864"/>
            <a:ext cx="3024336" cy="226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7" descr="C:\Users\Osiadacz M\Desktop\pulpit\Prezentacje Styczyński\Odprawa roczna za rok 2016\168-59595_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725144"/>
            <a:ext cx="3356943" cy="172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ytuł 1"/>
          <p:cNvSpPr>
            <a:spLocks noGrp="1"/>
          </p:cNvSpPr>
          <p:nvPr>
            <p:ph type="title"/>
          </p:nvPr>
        </p:nvSpPr>
        <p:spPr>
          <a:xfrm>
            <a:off x="467544" y="1052736"/>
            <a:ext cx="8229600" cy="1143000"/>
          </a:xfrm>
        </p:spPr>
        <p:txBody>
          <a:bodyPr/>
          <a:lstStyle/>
          <a:p>
            <a:r>
              <a:rPr lang="pl-PL" altLang="pl-PL" sz="2000" b="1" i="1" dirty="0">
                <a:solidFill>
                  <a:schemeClr val="tx1"/>
                </a:solidFill>
              </a:rPr>
              <a:t>KAMPANIA INFORMACYJNA W ZAKRESIE ZAPOBIEGANIA</a:t>
            </a:r>
            <a:br>
              <a:rPr lang="pl-PL" altLang="pl-PL" sz="2000" b="1" i="1" dirty="0">
                <a:solidFill>
                  <a:schemeClr val="tx1"/>
                </a:solidFill>
              </a:rPr>
            </a:br>
            <a:r>
              <a:rPr lang="pl-PL" altLang="pl-PL" sz="2000" b="1" i="1" dirty="0">
                <a:solidFill>
                  <a:schemeClr val="tx1"/>
                </a:solidFill>
              </a:rPr>
              <a:t> PRZESTĘPSTWOM  METODĄ „NA WNUCZKA”</a:t>
            </a:r>
            <a:br>
              <a:rPr lang="pl-PL" altLang="pl-PL" sz="2000" b="1" i="1" dirty="0">
                <a:solidFill>
                  <a:schemeClr val="tx1"/>
                </a:solidFill>
              </a:rPr>
            </a:br>
            <a:r>
              <a:rPr lang="pl-PL" altLang="pl-PL" sz="2000" b="1" i="1" dirty="0">
                <a:solidFill>
                  <a:schemeClr val="tx1"/>
                </a:solidFill>
              </a:rPr>
              <a:t>I „NA POLICJANTA”</a:t>
            </a:r>
            <a:br>
              <a:rPr lang="pl-PL" altLang="pl-PL" sz="2400" i="1" dirty="0">
                <a:solidFill>
                  <a:schemeClr val="tx1"/>
                </a:solidFill>
              </a:rPr>
            </a:br>
            <a:endParaRPr lang="pl-PL" altLang="pl-PL" sz="2400" i="1" dirty="0">
              <a:solidFill>
                <a:schemeClr val="tx1"/>
              </a:solidFill>
            </a:endParaRPr>
          </a:p>
        </p:txBody>
      </p:sp>
      <p:pic>
        <p:nvPicPr>
          <p:cNvPr id="8" name="Obraz 3"/>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10" name="Prostokąt 9"/>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9" name="Grupa 8"/>
          <p:cNvGrpSpPr/>
          <p:nvPr/>
        </p:nvGrpSpPr>
        <p:grpSpPr>
          <a:xfrm>
            <a:off x="-18224" y="0"/>
            <a:ext cx="9162224" cy="6821376"/>
            <a:chOff x="-18224" y="0"/>
            <a:chExt cx="9162224" cy="6821376"/>
          </a:xfrm>
        </p:grpSpPr>
        <p:sp>
          <p:nvSpPr>
            <p:cNvPr id="11" name="Prostokąt 10"/>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p:cNvGrpSpPr/>
            <p:nvPr/>
          </p:nvGrpSpPr>
          <p:grpSpPr>
            <a:xfrm>
              <a:off x="-18224" y="0"/>
              <a:ext cx="9162224" cy="838200"/>
              <a:chOff x="0" y="0"/>
              <a:chExt cx="9125784" cy="838200"/>
            </a:xfrm>
          </p:grpSpPr>
          <p:pic>
            <p:nvPicPr>
              <p:cNvPr id="13" name="Obraz 12"/>
              <p:cNvPicPr>
                <a:picLocks noChangeAspect="1"/>
              </p:cNvPicPr>
              <p:nvPr/>
            </p:nvPicPr>
            <p:blipFill>
              <a:blip r:embed="rId4" cstate="print"/>
              <a:srcRect/>
              <a:stretch>
                <a:fillRect/>
              </a:stretch>
            </p:blipFill>
            <p:spPr bwMode="auto">
              <a:xfrm>
                <a:off x="0" y="0"/>
                <a:ext cx="2293938" cy="838200"/>
              </a:xfrm>
              <a:prstGeom prst="rect">
                <a:avLst/>
              </a:prstGeom>
              <a:noFill/>
              <a:ln w="9525">
                <a:noFill/>
                <a:miter lim="800000"/>
                <a:headEnd/>
                <a:tailEnd/>
              </a:ln>
            </p:spPr>
          </p:pic>
          <p:sp>
            <p:nvSpPr>
              <p:cNvPr id="14" name="Prostokąt 13"/>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283710930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904358922"/>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2570252348"/>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19" name="Prostokąt 18"/>
          <p:cNvSpPr/>
          <p:nvPr/>
        </p:nvSpPr>
        <p:spPr>
          <a:xfrm>
            <a:off x="1638300" y="1284149"/>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latin typeface="+mn-lt"/>
                <a:cs typeface="+mn-cs"/>
              </a:rPr>
              <a:t>Pełen katalog przestępstw – przestępstwa stwierdzone</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6" name="pole tekstowe 25"/>
          <p:cNvSpPr txBox="1">
            <a:spLocks noChangeArrowheads="1"/>
          </p:cNvSpPr>
          <p:nvPr/>
        </p:nvSpPr>
        <p:spPr bwMode="auto">
          <a:xfrm>
            <a:off x="3057850" y="5023095"/>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19,41</a:t>
            </a:r>
          </a:p>
        </p:txBody>
      </p:sp>
      <p:sp>
        <p:nvSpPr>
          <p:cNvPr id="27" name="pole tekstowe 26"/>
          <p:cNvSpPr txBox="1">
            <a:spLocks noChangeArrowheads="1"/>
          </p:cNvSpPr>
          <p:nvPr/>
        </p:nvSpPr>
        <p:spPr bwMode="auto">
          <a:xfrm>
            <a:off x="4209444" y="500379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9,94</a:t>
            </a:r>
          </a:p>
        </p:txBody>
      </p:sp>
      <p:sp>
        <p:nvSpPr>
          <p:cNvPr id="28" name="pole tekstowe 27"/>
          <p:cNvSpPr txBox="1">
            <a:spLocks noChangeArrowheads="1"/>
          </p:cNvSpPr>
          <p:nvPr/>
        </p:nvSpPr>
        <p:spPr bwMode="auto">
          <a:xfrm>
            <a:off x="5367684" y="5022587"/>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10,88</a:t>
            </a:r>
          </a:p>
        </p:txBody>
      </p:sp>
      <p:sp>
        <p:nvSpPr>
          <p:cNvPr id="29" name="pole tekstowe 28"/>
          <p:cNvSpPr txBox="1">
            <a:spLocks noChangeArrowheads="1"/>
          </p:cNvSpPr>
          <p:nvPr/>
        </p:nvSpPr>
        <p:spPr bwMode="auto">
          <a:xfrm>
            <a:off x="6576724" y="5015983"/>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6,84</a:t>
            </a:r>
          </a:p>
        </p:txBody>
      </p:sp>
      <p:sp>
        <p:nvSpPr>
          <p:cNvPr id="34" name="pole tekstowe 33"/>
          <p:cNvSpPr txBox="1">
            <a:spLocks noChangeArrowheads="1"/>
          </p:cNvSpPr>
          <p:nvPr/>
        </p:nvSpPr>
        <p:spPr bwMode="auto">
          <a:xfrm>
            <a:off x="7709564" y="5022079"/>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13,12</a:t>
            </a:r>
          </a:p>
        </p:txBody>
      </p:sp>
      <p:grpSp>
        <p:nvGrpSpPr>
          <p:cNvPr id="23" name="Grupa 22"/>
          <p:cNvGrpSpPr/>
          <p:nvPr/>
        </p:nvGrpSpPr>
        <p:grpSpPr>
          <a:xfrm>
            <a:off x="-18224" y="-27384"/>
            <a:ext cx="9162224" cy="6821376"/>
            <a:chOff x="-18224" y="0"/>
            <a:chExt cx="9162224" cy="6821376"/>
          </a:xfrm>
        </p:grpSpPr>
        <p:sp>
          <p:nvSpPr>
            <p:cNvPr id="24" name="Prostokąt 23"/>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5" name="Grupa 24"/>
            <p:cNvGrpSpPr/>
            <p:nvPr/>
          </p:nvGrpSpPr>
          <p:grpSpPr>
            <a:xfrm>
              <a:off x="-18224" y="0"/>
              <a:ext cx="9162224" cy="838200"/>
              <a:chOff x="0" y="0"/>
              <a:chExt cx="9125784" cy="838200"/>
            </a:xfrm>
          </p:grpSpPr>
          <p:pic>
            <p:nvPicPr>
              <p:cNvPr id="30" name="Obraz 29"/>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5" name="Prostokąt 3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1250671542"/>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title"/>
          </p:nvPr>
        </p:nvSpPr>
        <p:spPr>
          <a:xfrm>
            <a:off x="465950" y="3150096"/>
            <a:ext cx="8229600" cy="1143000"/>
          </a:xfrm>
        </p:spPr>
        <p:txBody>
          <a:bodyPr/>
          <a:lstStyle/>
          <a:p>
            <a:r>
              <a:rPr lang="pl-PL" altLang="pl-PL" b="1" i="1" dirty="0">
                <a:cs typeface="Arial" charset="0"/>
              </a:rPr>
              <a:t>DZIĘKUJĘ ZA UWAGĘ</a:t>
            </a:r>
          </a:p>
        </p:txBody>
      </p:sp>
      <p:pic>
        <p:nvPicPr>
          <p:cNvPr id="5" name="Obraz 3"/>
          <p:cNvPicPr>
            <a:picLocks noChangeAspect="1"/>
          </p:cNvPicPr>
          <p:nvPr/>
        </p:nvPicPr>
        <p:blipFill>
          <a:blip r:embed="rId2" cstate="print"/>
          <a:srcRect/>
          <a:stretch>
            <a:fillRect/>
          </a:stretch>
        </p:blipFill>
        <p:spPr bwMode="auto">
          <a:xfrm>
            <a:off x="0" y="0"/>
            <a:ext cx="2293938" cy="838200"/>
          </a:xfrm>
          <a:prstGeom prst="rect">
            <a:avLst/>
          </a:prstGeom>
          <a:noFill/>
          <a:ln w="9525">
            <a:noFill/>
            <a:miter lim="800000"/>
            <a:headEnd/>
            <a:tailEnd/>
          </a:ln>
        </p:spPr>
      </p:pic>
      <p:sp>
        <p:nvSpPr>
          <p:cNvPr id="7" name="Prostokąt 6"/>
          <p:cNvSpPr/>
          <p:nvPr/>
        </p:nvSpPr>
        <p:spPr>
          <a:xfrm>
            <a:off x="827088"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pl-PL" sz="2200" b="1" dirty="0">
                <a:solidFill>
                  <a:schemeClr val="bg1"/>
                </a:solidFill>
                <a:cs typeface="Arial" charset="0"/>
              </a:rPr>
              <a:t>Posterunek Policji w Podkowie Leśnej</a:t>
            </a:r>
          </a:p>
        </p:txBody>
      </p:sp>
      <p:grpSp>
        <p:nvGrpSpPr>
          <p:cNvPr id="6" name="Grupa 5"/>
          <p:cNvGrpSpPr/>
          <p:nvPr/>
        </p:nvGrpSpPr>
        <p:grpSpPr>
          <a:xfrm>
            <a:off x="-18224" y="0"/>
            <a:ext cx="9162224" cy="6821376"/>
            <a:chOff x="-18224" y="0"/>
            <a:chExt cx="9162224" cy="6821376"/>
          </a:xfrm>
        </p:grpSpPr>
        <p:sp>
          <p:nvSpPr>
            <p:cNvPr id="9" name="Prostokąt 8"/>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0" name="Grupa 9"/>
            <p:cNvGrpSpPr/>
            <p:nvPr/>
          </p:nvGrpSpPr>
          <p:grpSpPr>
            <a:xfrm>
              <a:off x="-18224" y="0"/>
              <a:ext cx="9162224" cy="838200"/>
              <a:chOff x="0" y="0"/>
              <a:chExt cx="9125784" cy="838200"/>
            </a:xfrm>
          </p:grpSpPr>
          <p:pic>
            <p:nvPicPr>
              <p:cNvPr id="11" name="Obraz 10"/>
              <p:cNvPicPr>
                <a:picLocks noChangeAspect="1"/>
              </p:cNvPicPr>
              <p:nvPr/>
            </p:nvPicPr>
            <p:blipFill>
              <a:blip r:embed="rId2" cstate="print"/>
              <a:srcRect/>
              <a:stretch>
                <a:fillRect/>
              </a:stretch>
            </p:blipFill>
            <p:spPr bwMode="auto">
              <a:xfrm>
                <a:off x="0" y="0"/>
                <a:ext cx="2293938" cy="838200"/>
              </a:xfrm>
              <a:prstGeom prst="rect">
                <a:avLst/>
              </a:prstGeom>
              <a:noFill/>
              <a:ln w="9525">
                <a:noFill/>
                <a:miter lim="800000"/>
                <a:headEnd/>
                <a:tailEnd/>
              </a:ln>
            </p:spPr>
          </p:pic>
          <p:sp>
            <p:nvSpPr>
              <p:cNvPr id="12" name="Prostokąt 11"/>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pic>
        <p:nvPicPr>
          <p:cNvPr id="13" name="Picture 5" descr="C:\Users\Osiadacz M\Desktop\pulpit\Prezentacje Styczyński\Dzielnicowy Wojtaś prezentacja\zdjęcia i materiały\mias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8" y="5685234"/>
            <a:ext cx="9534526" cy="120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1771385562"/>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1540545355"/>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4" name="Prostokąt 23"/>
          <p:cNvSpPr/>
          <p:nvPr/>
        </p:nvSpPr>
        <p:spPr>
          <a:xfrm>
            <a:off x="1638300" y="1277482"/>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latin typeface="+mn-lt"/>
                <a:cs typeface="+mn-cs"/>
              </a:rPr>
              <a:t>Pełen katalog przestępstw - wykrywalność</a:t>
            </a:r>
          </a:p>
        </p:txBody>
      </p:sp>
      <p:grpSp>
        <p:nvGrpSpPr>
          <p:cNvPr id="12" name="Grupa 11"/>
          <p:cNvGrpSpPr/>
          <p:nvPr/>
        </p:nvGrpSpPr>
        <p:grpSpPr>
          <a:xfrm>
            <a:off x="-18224" y="0"/>
            <a:ext cx="9162224" cy="6821376"/>
            <a:chOff x="-18224" y="0"/>
            <a:chExt cx="9162224" cy="6821376"/>
          </a:xfrm>
        </p:grpSpPr>
        <p:sp>
          <p:nvSpPr>
            <p:cNvPr id="13" name="Prostokąt 12"/>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4" name="Grupa 13"/>
            <p:cNvGrpSpPr/>
            <p:nvPr/>
          </p:nvGrpSpPr>
          <p:grpSpPr>
            <a:xfrm>
              <a:off x="-18224" y="0"/>
              <a:ext cx="9162224" cy="838200"/>
              <a:chOff x="0" y="0"/>
              <a:chExt cx="9125784" cy="838200"/>
            </a:xfrm>
          </p:grpSpPr>
          <p:pic>
            <p:nvPicPr>
              <p:cNvPr id="15" name="Obraz 1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6" name="Prostokąt 1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134625029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2835645749"/>
              </p:ext>
            </p:extLst>
          </p:nvPr>
        </p:nvGraphicFramePr>
        <p:xfrm>
          <a:off x="1837751" y="1771694"/>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2726747968"/>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6" name="pole tekstowe 25"/>
          <p:cNvSpPr txBox="1">
            <a:spLocks noChangeArrowheads="1"/>
          </p:cNvSpPr>
          <p:nvPr/>
        </p:nvSpPr>
        <p:spPr bwMode="auto">
          <a:xfrm>
            <a:off x="3057850" y="4986519"/>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15,53</a:t>
            </a:r>
          </a:p>
        </p:txBody>
      </p:sp>
      <p:sp>
        <p:nvSpPr>
          <p:cNvPr id="27" name="pole tekstowe 26"/>
          <p:cNvSpPr txBox="1">
            <a:spLocks noChangeArrowheads="1"/>
          </p:cNvSpPr>
          <p:nvPr/>
        </p:nvSpPr>
        <p:spPr bwMode="auto">
          <a:xfrm>
            <a:off x="4209444" y="4991599"/>
            <a:ext cx="700986" cy="307777"/>
          </a:xfrm>
          <a:prstGeom prst="rect">
            <a:avLst/>
          </a:prstGeom>
          <a:noFill/>
          <a:ln w="9525">
            <a:noFill/>
            <a:miter lim="800000"/>
            <a:headEnd/>
            <a:tailEnd/>
          </a:ln>
        </p:spPr>
        <p:txBody>
          <a:bodyPr wrap="square">
            <a:spAutoFit/>
          </a:bodyPr>
          <a:lstStyle/>
          <a:p>
            <a:pPr algn="ctr">
              <a:defRPr/>
            </a:pPr>
            <a:r>
              <a:rPr lang="pl-PL" sz="1400" b="1" i="1" dirty="0">
                <a:solidFill>
                  <a:schemeClr val="accent2">
                    <a:lumMod val="50000"/>
                  </a:schemeClr>
                </a:solidFill>
                <a:latin typeface="+mj-lt"/>
              </a:rPr>
              <a:t>5,94</a:t>
            </a:r>
          </a:p>
        </p:txBody>
      </p:sp>
      <p:sp>
        <p:nvSpPr>
          <p:cNvPr id="28" name="pole tekstowe 27"/>
          <p:cNvSpPr txBox="1">
            <a:spLocks noChangeArrowheads="1"/>
          </p:cNvSpPr>
          <p:nvPr/>
        </p:nvSpPr>
        <p:spPr bwMode="auto">
          <a:xfrm>
            <a:off x="5367684" y="4986011"/>
            <a:ext cx="700986" cy="307777"/>
          </a:xfrm>
          <a:prstGeom prst="rect">
            <a:avLst/>
          </a:prstGeom>
          <a:noFill/>
          <a:ln w="9525">
            <a:noFill/>
            <a:miter lim="800000"/>
            <a:headEnd/>
            <a:tailEnd/>
          </a:ln>
        </p:spPr>
        <p:txBody>
          <a:bodyPr wrap="square">
            <a:spAutoFit/>
          </a:bodyPr>
          <a:lstStyle/>
          <a:p>
            <a:pPr algn="ctr">
              <a:defRPr/>
            </a:pPr>
            <a:r>
              <a:rPr lang="pl-PL" sz="1400" b="1" i="1" dirty="0">
                <a:solidFill>
                  <a:schemeClr val="accent2">
                    <a:lumMod val="50000"/>
                  </a:schemeClr>
                </a:solidFill>
                <a:latin typeface="+mj-lt"/>
              </a:rPr>
              <a:t>7,98</a:t>
            </a:r>
          </a:p>
        </p:txBody>
      </p:sp>
      <p:sp>
        <p:nvSpPr>
          <p:cNvPr id="29" name="pole tekstowe 28"/>
          <p:cNvSpPr txBox="1">
            <a:spLocks noChangeArrowheads="1"/>
          </p:cNvSpPr>
          <p:nvPr/>
        </p:nvSpPr>
        <p:spPr bwMode="auto">
          <a:xfrm>
            <a:off x="6576724" y="4979407"/>
            <a:ext cx="700986" cy="307777"/>
          </a:xfrm>
          <a:prstGeom prst="rect">
            <a:avLst/>
          </a:prstGeom>
          <a:noFill/>
          <a:ln w="9525">
            <a:noFill/>
            <a:miter lim="800000"/>
            <a:headEnd/>
            <a:tailEnd/>
          </a:ln>
        </p:spPr>
        <p:txBody>
          <a:bodyPr wrap="square">
            <a:spAutoFit/>
          </a:bodyPr>
          <a:lstStyle/>
          <a:p>
            <a:pPr algn="ctr">
              <a:defRPr/>
            </a:pPr>
            <a:r>
              <a:rPr lang="pl-PL" sz="1400" b="1" i="1" dirty="0">
                <a:solidFill>
                  <a:schemeClr val="accent2">
                    <a:lumMod val="50000"/>
                  </a:schemeClr>
                </a:solidFill>
                <a:latin typeface="+mj-lt"/>
              </a:rPr>
              <a:t>4,34</a:t>
            </a:r>
          </a:p>
        </p:txBody>
      </p:sp>
      <p:sp>
        <p:nvSpPr>
          <p:cNvPr id="34" name="pole tekstowe 33"/>
          <p:cNvSpPr txBox="1">
            <a:spLocks noChangeArrowheads="1"/>
          </p:cNvSpPr>
          <p:nvPr/>
        </p:nvSpPr>
        <p:spPr bwMode="auto">
          <a:xfrm>
            <a:off x="7709564" y="4973311"/>
            <a:ext cx="700986" cy="307777"/>
          </a:xfrm>
          <a:prstGeom prst="rect">
            <a:avLst/>
          </a:prstGeom>
          <a:noFill/>
          <a:ln w="9525">
            <a:noFill/>
            <a:miter lim="800000"/>
            <a:headEnd/>
            <a:tailEnd/>
          </a:ln>
        </p:spPr>
        <p:txBody>
          <a:bodyPr wrap="square">
            <a:spAutoFit/>
          </a:bodyPr>
          <a:lstStyle/>
          <a:p>
            <a:pPr algn="ctr">
              <a:defRPr/>
            </a:pPr>
            <a:r>
              <a:rPr lang="pl-PL" sz="1400" b="1" i="1" dirty="0">
                <a:solidFill>
                  <a:schemeClr val="accent2">
                    <a:lumMod val="50000"/>
                  </a:schemeClr>
                </a:solidFill>
                <a:latin typeface="+mj-lt"/>
              </a:rPr>
              <a:t>8,37</a:t>
            </a:r>
          </a:p>
        </p:txBody>
      </p:sp>
      <p:sp>
        <p:nvSpPr>
          <p:cNvPr id="24" name="Prostokąt 23"/>
          <p:cNvSpPr/>
          <p:nvPr/>
        </p:nvSpPr>
        <p:spPr>
          <a:xfrm>
            <a:off x="1638300" y="127158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latin typeface="+mn-lt"/>
                <a:cs typeface="+mn-cs"/>
              </a:rPr>
              <a:t>Przestępczość kryminalna - </a:t>
            </a:r>
            <a:r>
              <a:rPr lang="pl-PL" sz="2000" b="1" i="1" dirty="0">
                <a:solidFill>
                  <a:schemeClr val="accent2">
                    <a:lumMod val="50000"/>
                  </a:schemeClr>
                </a:solidFill>
              </a:rPr>
              <a:t>przestępstwa stwierdzone</a:t>
            </a:r>
            <a:endParaRPr lang="pl-PL" sz="2000" b="1" i="1" dirty="0">
              <a:solidFill>
                <a:schemeClr val="accent2">
                  <a:lumMod val="50000"/>
                </a:schemeClr>
              </a:solidFill>
              <a:latin typeface="+mn-lt"/>
            </a:endParaRPr>
          </a:p>
        </p:txBody>
      </p:sp>
      <p:grpSp>
        <p:nvGrpSpPr>
          <p:cNvPr id="19" name="Grupa 18"/>
          <p:cNvGrpSpPr/>
          <p:nvPr/>
        </p:nvGrpSpPr>
        <p:grpSpPr>
          <a:xfrm>
            <a:off x="-18224" y="0"/>
            <a:ext cx="9162224" cy="6821376"/>
            <a:chOff x="-18224" y="0"/>
            <a:chExt cx="9162224" cy="6821376"/>
          </a:xfrm>
        </p:grpSpPr>
        <p:sp>
          <p:nvSpPr>
            <p:cNvPr id="23" name="Prostokąt 22"/>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accent2">
                    <a:lumMod val="50000"/>
                  </a:schemeClr>
                </a:solidFill>
              </a:endParaRPr>
            </a:p>
          </p:txBody>
        </p:sp>
        <p:grpSp>
          <p:nvGrpSpPr>
            <p:cNvPr id="25" name="Grupa 24"/>
            <p:cNvGrpSpPr/>
            <p:nvPr/>
          </p:nvGrpSpPr>
          <p:grpSpPr>
            <a:xfrm>
              <a:off x="-18224" y="0"/>
              <a:ext cx="9162224" cy="838200"/>
              <a:chOff x="0" y="0"/>
              <a:chExt cx="9125784" cy="838200"/>
            </a:xfrm>
          </p:grpSpPr>
          <p:pic>
            <p:nvPicPr>
              <p:cNvPr id="30" name="Obraz 29"/>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5" name="Prostokąt 34"/>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74572346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128142936"/>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1836502465"/>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199627"/>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13" name="Prostokąt 12"/>
          <p:cNvSpPr/>
          <p:nvPr/>
        </p:nvSpPr>
        <p:spPr>
          <a:xfrm>
            <a:off x="1638300" y="1252538"/>
            <a:ext cx="7505700" cy="707886"/>
          </a:xfrm>
          <a:prstGeom prst="rect">
            <a:avLst/>
          </a:prstGeom>
        </p:spPr>
        <p:txBody>
          <a:bodyPr>
            <a:spAutoFit/>
          </a:bodyPr>
          <a:lstStyle/>
          <a:p>
            <a:pPr algn="ctr">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latin typeface="+mn-lt"/>
              </a:rPr>
              <a:t>Przestępczość kryminalna - wykrywalność</a:t>
            </a:r>
          </a:p>
        </p:txBody>
      </p:sp>
      <p:grpSp>
        <p:nvGrpSpPr>
          <p:cNvPr id="12" name="Grupa 11"/>
          <p:cNvGrpSpPr/>
          <p:nvPr/>
        </p:nvGrpSpPr>
        <p:grpSpPr>
          <a:xfrm>
            <a:off x="-18224" y="0"/>
            <a:ext cx="9162224" cy="6821376"/>
            <a:chOff x="-18224" y="0"/>
            <a:chExt cx="9162224" cy="6821376"/>
          </a:xfrm>
        </p:grpSpPr>
        <p:sp>
          <p:nvSpPr>
            <p:cNvPr id="14" name="Prostokąt 13"/>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accent2">
                    <a:lumMod val="50000"/>
                  </a:schemeClr>
                </a:solidFill>
              </a:endParaRPr>
            </a:p>
          </p:txBody>
        </p:sp>
        <p:grpSp>
          <p:nvGrpSpPr>
            <p:cNvPr id="15" name="Grupa 14"/>
            <p:cNvGrpSpPr/>
            <p:nvPr/>
          </p:nvGrpSpPr>
          <p:grpSpPr>
            <a:xfrm>
              <a:off x="-18224" y="0"/>
              <a:ext cx="9162224" cy="838200"/>
              <a:chOff x="0" y="0"/>
              <a:chExt cx="9125784" cy="838200"/>
            </a:xfrm>
          </p:grpSpPr>
          <p:pic>
            <p:nvPicPr>
              <p:cNvPr id="16" name="Obraz 15"/>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19" name="Prostokąt 18"/>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331060064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15337720"/>
              </p:ext>
            </p:extLst>
          </p:nvPr>
        </p:nvGraphicFramePr>
        <p:xfrm>
          <a:off x="1828378" y="1759502"/>
          <a:ext cx="9477945" cy="3836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Wykres 20"/>
          <p:cNvGraphicFramePr/>
          <p:nvPr>
            <p:extLst>
              <p:ext uri="{D42A27DB-BD31-4B8C-83A1-F6EECF244321}">
                <p14:modId xmlns:p14="http://schemas.microsoft.com/office/powerpoint/2010/main" val="6466431"/>
              </p:ext>
            </p:extLst>
          </p:nvPr>
        </p:nvGraphicFramePr>
        <p:xfrm>
          <a:off x="0" y="2647154"/>
          <a:ext cx="2951820" cy="2095500"/>
        </p:xfrm>
        <a:graphic>
          <a:graphicData uri="http://schemas.openxmlformats.org/drawingml/2006/chart">
            <c:chart xmlns:c="http://schemas.openxmlformats.org/drawingml/2006/chart" xmlns:r="http://schemas.openxmlformats.org/officeDocument/2006/relationships" r:id="rId4"/>
          </a:graphicData>
        </a:graphic>
      </p:graphicFrame>
      <p:sp>
        <p:nvSpPr>
          <p:cNvPr id="17" name="pole tekstowe 16"/>
          <p:cNvSpPr txBox="1">
            <a:spLocks noChangeArrowheads="1"/>
          </p:cNvSpPr>
          <p:nvPr/>
        </p:nvSpPr>
        <p:spPr bwMode="auto">
          <a:xfrm rot="19200000">
            <a:off x="6156485" y="6158062"/>
            <a:ext cx="219104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KPP Grodzisk Mazowiecki</a:t>
            </a:r>
          </a:p>
        </p:txBody>
      </p:sp>
      <p:sp>
        <p:nvSpPr>
          <p:cNvPr id="18" name="pole tekstowe 17"/>
          <p:cNvSpPr txBox="1">
            <a:spLocks noChangeArrowheads="1"/>
          </p:cNvSpPr>
          <p:nvPr/>
        </p:nvSpPr>
        <p:spPr bwMode="auto">
          <a:xfrm rot="19200000">
            <a:off x="5713387" y="5883191"/>
            <a:ext cx="1355700"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Milanówek</a:t>
            </a:r>
          </a:p>
        </p:txBody>
      </p:sp>
      <p:sp>
        <p:nvSpPr>
          <p:cNvPr id="31" name="pole tekstowe 30"/>
          <p:cNvSpPr txBox="1">
            <a:spLocks noChangeArrowheads="1"/>
          </p:cNvSpPr>
          <p:nvPr/>
        </p:nvSpPr>
        <p:spPr bwMode="auto">
          <a:xfrm rot="19200000">
            <a:off x="2186294" y="5925751"/>
            <a:ext cx="1416821"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PP Podkowa Leśna</a:t>
            </a:r>
          </a:p>
        </p:txBody>
      </p:sp>
      <p:sp>
        <p:nvSpPr>
          <p:cNvPr id="32" name="pole tekstowe 31"/>
          <p:cNvSpPr txBox="1">
            <a:spLocks noChangeArrowheads="1"/>
          </p:cNvSpPr>
          <p:nvPr/>
        </p:nvSpPr>
        <p:spPr bwMode="auto">
          <a:xfrm rot="19200000">
            <a:off x="3212787" y="6013806"/>
            <a:ext cx="1638555"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n-lt"/>
              </a:rPr>
              <a:t>PP Żabia Wola</a:t>
            </a:r>
          </a:p>
        </p:txBody>
      </p:sp>
      <p:sp>
        <p:nvSpPr>
          <p:cNvPr id="33" name="pole tekstowe 32"/>
          <p:cNvSpPr txBox="1">
            <a:spLocks noChangeArrowheads="1"/>
          </p:cNvSpPr>
          <p:nvPr/>
        </p:nvSpPr>
        <p:spPr bwMode="auto">
          <a:xfrm rot="19200000">
            <a:off x="4306731" y="5993825"/>
            <a:ext cx="1640513" cy="276999"/>
          </a:xfrm>
          <a:prstGeom prst="rect">
            <a:avLst/>
          </a:prstGeom>
          <a:noFill/>
          <a:ln w="9525">
            <a:noFill/>
            <a:miter lim="800000"/>
            <a:headEnd/>
            <a:tailEnd/>
          </a:ln>
        </p:spPr>
        <p:txBody>
          <a:bodyPr wrap="square">
            <a:spAutoFit/>
          </a:bodyPr>
          <a:lstStyle/>
          <a:p>
            <a:pPr algn="r">
              <a:defRPr/>
            </a:pPr>
            <a:r>
              <a:rPr lang="pl-PL" sz="1200" b="1" i="1" dirty="0">
                <a:solidFill>
                  <a:schemeClr val="accent2">
                    <a:lumMod val="50000"/>
                  </a:schemeClr>
                </a:solidFill>
                <a:latin typeface="+mj-lt"/>
              </a:rPr>
              <a:t>KP Jaktorów</a:t>
            </a:r>
          </a:p>
        </p:txBody>
      </p:sp>
      <p:sp>
        <p:nvSpPr>
          <p:cNvPr id="20" name="pole tekstowe 19"/>
          <p:cNvSpPr txBox="1">
            <a:spLocks noChangeArrowheads="1"/>
          </p:cNvSpPr>
          <p:nvPr/>
        </p:nvSpPr>
        <p:spPr bwMode="auto">
          <a:xfrm>
            <a:off x="1447597" y="4333739"/>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2017</a:t>
            </a:r>
          </a:p>
        </p:txBody>
      </p:sp>
      <p:sp>
        <p:nvSpPr>
          <p:cNvPr id="22" name="pole tekstowe 21"/>
          <p:cNvSpPr txBox="1">
            <a:spLocks noChangeArrowheads="1"/>
          </p:cNvSpPr>
          <p:nvPr/>
        </p:nvSpPr>
        <p:spPr bwMode="auto">
          <a:xfrm>
            <a:off x="843893" y="4333739"/>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2016</a:t>
            </a:r>
          </a:p>
        </p:txBody>
      </p:sp>
      <p:sp>
        <p:nvSpPr>
          <p:cNvPr id="23" name="pole tekstowe 22"/>
          <p:cNvSpPr txBox="1">
            <a:spLocks noChangeArrowheads="1"/>
          </p:cNvSpPr>
          <p:nvPr/>
        </p:nvSpPr>
        <p:spPr bwMode="auto">
          <a:xfrm>
            <a:off x="249067" y="4333739"/>
            <a:ext cx="700986" cy="307777"/>
          </a:xfrm>
          <a:prstGeom prst="rect">
            <a:avLst/>
          </a:prstGeom>
          <a:noFill/>
          <a:ln w="9525">
            <a:noFill/>
            <a:miter lim="800000"/>
            <a:headEnd/>
            <a:tailEnd/>
          </a:ln>
        </p:spPr>
        <p:txBody>
          <a:bodyPr wrap="square">
            <a:spAutoFit/>
          </a:bodyPr>
          <a:lstStyle/>
          <a:p>
            <a:pPr algn="ctr">
              <a:defRPr/>
            </a:pPr>
            <a:endParaRPr lang="pl-PL" sz="1400" b="1" i="1" dirty="0">
              <a:solidFill>
                <a:srgbClr val="FFFF00"/>
              </a:solidFill>
              <a:latin typeface="+mj-lt"/>
            </a:endParaRPr>
          </a:p>
        </p:txBody>
      </p:sp>
      <p:sp>
        <p:nvSpPr>
          <p:cNvPr id="26" name="pole tekstowe 25"/>
          <p:cNvSpPr txBox="1">
            <a:spLocks noChangeArrowheads="1"/>
          </p:cNvSpPr>
          <p:nvPr/>
        </p:nvSpPr>
        <p:spPr bwMode="auto">
          <a:xfrm>
            <a:off x="3057850" y="5023095"/>
            <a:ext cx="700986" cy="307777"/>
          </a:xfrm>
          <a:prstGeom prst="rect">
            <a:avLst/>
          </a:prstGeom>
          <a:noFill/>
          <a:ln w="9525">
            <a:noFill/>
            <a:miter lim="800000"/>
            <a:headEnd/>
            <a:tailEnd/>
          </a:ln>
        </p:spPr>
        <p:txBody>
          <a:bodyPr wrap="square">
            <a:spAutoFit/>
          </a:bodyPr>
          <a:lstStyle/>
          <a:p>
            <a:pPr algn="ctr">
              <a:defRPr/>
            </a:pPr>
            <a:r>
              <a:rPr lang="pl-PL" sz="1400" b="1" i="1" dirty="0">
                <a:solidFill>
                  <a:srgbClr val="FFFF00"/>
                </a:solidFill>
                <a:latin typeface="+mj-lt"/>
              </a:rPr>
              <a:t>0,00</a:t>
            </a:r>
          </a:p>
        </p:txBody>
      </p:sp>
      <p:sp>
        <p:nvSpPr>
          <p:cNvPr id="27" name="pole tekstowe 26"/>
          <p:cNvSpPr txBox="1">
            <a:spLocks noChangeArrowheads="1"/>
          </p:cNvSpPr>
          <p:nvPr/>
        </p:nvSpPr>
        <p:spPr bwMode="auto">
          <a:xfrm>
            <a:off x="4209444" y="4991599"/>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0,00</a:t>
            </a:r>
          </a:p>
        </p:txBody>
      </p:sp>
      <p:sp>
        <p:nvSpPr>
          <p:cNvPr id="28" name="pole tekstowe 27"/>
          <p:cNvSpPr txBox="1">
            <a:spLocks noChangeArrowheads="1"/>
          </p:cNvSpPr>
          <p:nvPr/>
        </p:nvSpPr>
        <p:spPr bwMode="auto">
          <a:xfrm>
            <a:off x="5367684" y="5010395"/>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0,00</a:t>
            </a:r>
          </a:p>
        </p:txBody>
      </p:sp>
      <p:sp>
        <p:nvSpPr>
          <p:cNvPr id="29" name="pole tekstowe 28"/>
          <p:cNvSpPr txBox="1">
            <a:spLocks noChangeArrowheads="1"/>
          </p:cNvSpPr>
          <p:nvPr/>
        </p:nvSpPr>
        <p:spPr bwMode="auto">
          <a:xfrm>
            <a:off x="6576724" y="5003791"/>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0,00</a:t>
            </a:r>
          </a:p>
        </p:txBody>
      </p:sp>
      <p:sp>
        <p:nvSpPr>
          <p:cNvPr id="34" name="pole tekstowe 33"/>
          <p:cNvSpPr txBox="1">
            <a:spLocks noChangeArrowheads="1"/>
          </p:cNvSpPr>
          <p:nvPr/>
        </p:nvSpPr>
        <p:spPr bwMode="auto">
          <a:xfrm>
            <a:off x="7709564" y="5009887"/>
            <a:ext cx="700986" cy="307777"/>
          </a:xfrm>
          <a:prstGeom prst="rect">
            <a:avLst/>
          </a:prstGeom>
          <a:noFill/>
          <a:ln w="9525">
            <a:noFill/>
            <a:miter lim="800000"/>
            <a:headEnd/>
            <a:tailEnd/>
          </a:ln>
        </p:spPr>
        <p:txBody>
          <a:bodyPr wrap="square">
            <a:spAutoFit/>
          </a:bodyPr>
          <a:lstStyle/>
          <a:p>
            <a:pPr algn="ctr">
              <a:defRPr/>
            </a:pPr>
            <a:r>
              <a:rPr lang="pl-PL" sz="1400" b="1" i="1" dirty="0">
                <a:latin typeface="+mj-lt"/>
              </a:rPr>
              <a:t>0,07</a:t>
            </a:r>
          </a:p>
        </p:txBody>
      </p:sp>
      <p:sp>
        <p:nvSpPr>
          <p:cNvPr id="19" name="Prostokąt 18"/>
          <p:cNvSpPr/>
          <p:nvPr/>
        </p:nvSpPr>
        <p:spPr>
          <a:xfrm>
            <a:off x="1601670" y="1265278"/>
            <a:ext cx="7505700" cy="707886"/>
          </a:xfrm>
          <a:prstGeom prst="rect">
            <a:avLst/>
          </a:prstGeom>
        </p:spPr>
        <p:txBody>
          <a:bodyPr>
            <a:spAutoFit/>
          </a:bodyPr>
          <a:lstStyle/>
          <a:p>
            <a:pPr algn="ctr">
              <a:defRPr sz="2000" b="1" i="1" u="none" strike="noStrike" kern="1200" baseline="0">
                <a:solidFill>
                  <a:srgbClr val="FFFF00"/>
                </a:solidFill>
                <a:latin typeface="+mn-lt"/>
                <a:ea typeface="+mn-ea"/>
                <a:cs typeface="+mn-cs"/>
              </a:defRPr>
            </a:pPr>
            <a:r>
              <a:rPr lang="pl-PL" sz="2000" b="1" i="1" dirty="0">
                <a:solidFill>
                  <a:schemeClr val="accent2">
                    <a:lumMod val="50000"/>
                  </a:schemeClr>
                </a:solidFill>
                <a:latin typeface="+mn-lt"/>
              </a:rPr>
              <a:t>Komenda Powiatowa Policji w Grodzisku Mazowieckim </a:t>
            </a:r>
            <a:br>
              <a:rPr lang="pl-PL" sz="2000" b="1" i="1" dirty="0">
                <a:solidFill>
                  <a:schemeClr val="accent2">
                    <a:lumMod val="50000"/>
                  </a:schemeClr>
                </a:solidFill>
                <a:latin typeface="+mn-lt"/>
              </a:rPr>
            </a:br>
            <a:r>
              <a:rPr lang="pl-PL" sz="2000" b="1" i="1" dirty="0">
                <a:solidFill>
                  <a:schemeClr val="accent2">
                    <a:lumMod val="50000"/>
                  </a:schemeClr>
                </a:solidFill>
                <a:latin typeface="+mn-lt"/>
                <a:cs typeface="+mn-cs"/>
              </a:rPr>
              <a:t>Przestępczość rozbójnicza - </a:t>
            </a:r>
            <a:r>
              <a:rPr lang="pl-PL" sz="2000" b="1" i="1" dirty="0">
                <a:solidFill>
                  <a:schemeClr val="accent2">
                    <a:lumMod val="50000"/>
                  </a:schemeClr>
                </a:solidFill>
              </a:rPr>
              <a:t>przestępstwa stwierdzone</a:t>
            </a:r>
            <a:endParaRPr lang="pl-PL" sz="2000" b="1" i="1" dirty="0">
              <a:solidFill>
                <a:schemeClr val="accent2">
                  <a:lumMod val="50000"/>
                </a:schemeClr>
              </a:solidFill>
              <a:latin typeface="+mn-lt"/>
            </a:endParaRPr>
          </a:p>
        </p:txBody>
      </p:sp>
      <p:grpSp>
        <p:nvGrpSpPr>
          <p:cNvPr id="24" name="Grupa 23"/>
          <p:cNvGrpSpPr/>
          <p:nvPr/>
        </p:nvGrpSpPr>
        <p:grpSpPr>
          <a:xfrm>
            <a:off x="-18224" y="0"/>
            <a:ext cx="9162224" cy="6821376"/>
            <a:chOff x="-18224" y="0"/>
            <a:chExt cx="9162224" cy="6821376"/>
          </a:xfrm>
        </p:grpSpPr>
        <p:sp>
          <p:nvSpPr>
            <p:cNvPr id="25" name="Prostokąt 24"/>
            <p:cNvSpPr/>
            <p:nvPr/>
          </p:nvSpPr>
          <p:spPr>
            <a:xfrm>
              <a:off x="34827" y="656072"/>
              <a:ext cx="9063453" cy="6165304"/>
            </a:xfrm>
            <a:prstGeom prst="rect">
              <a:avLst/>
            </a:prstGeom>
            <a:noFill/>
            <a:ln w="88900" cmpd="thickThi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30" name="Grupa 29"/>
            <p:cNvGrpSpPr/>
            <p:nvPr/>
          </p:nvGrpSpPr>
          <p:grpSpPr>
            <a:xfrm>
              <a:off x="-18224" y="0"/>
              <a:ext cx="9162224" cy="838200"/>
              <a:chOff x="0" y="0"/>
              <a:chExt cx="9125784" cy="838200"/>
            </a:xfrm>
          </p:grpSpPr>
          <p:pic>
            <p:nvPicPr>
              <p:cNvPr id="35" name="Obraz 34"/>
              <p:cNvPicPr>
                <a:picLocks noChangeAspect="1"/>
              </p:cNvPicPr>
              <p:nvPr/>
            </p:nvPicPr>
            <p:blipFill>
              <a:blip r:embed="rId5" cstate="print"/>
              <a:srcRect/>
              <a:stretch>
                <a:fillRect/>
              </a:stretch>
            </p:blipFill>
            <p:spPr bwMode="auto">
              <a:xfrm>
                <a:off x="0" y="0"/>
                <a:ext cx="2293938" cy="838200"/>
              </a:xfrm>
              <a:prstGeom prst="rect">
                <a:avLst/>
              </a:prstGeom>
              <a:noFill/>
              <a:ln w="9525">
                <a:noFill/>
                <a:miter lim="800000"/>
                <a:headEnd/>
                <a:tailEnd/>
              </a:ln>
            </p:spPr>
          </p:pic>
          <p:sp>
            <p:nvSpPr>
              <p:cNvPr id="36" name="Prostokąt 35"/>
              <p:cNvSpPr/>
              <p:nvPr/>
            </p:nvSpPr>
            <p:spPr>
              <a:xfrm>
                <a:off x="808872" y="0"/>
                <a:ext cx="8316912" cy="838200"/>
              </a:xfrm>
              <a:prstGeom prst="rect">
                <a:avLst/>
              </a:prstGeom>
              <a:solidFill>
                <a:srgbClr val="0020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pl-PL" b="1" dirty="0">
                    <a:solidFill>
                      <a:schemeClr val="bg1"/>
                    </a:solidFill>
                    <a:cs typeface="Arial" charset="0"/>
                  </a:rPr>
                  <a:t>		Posterunek Policji w Podkowie Leśnej</a:t>
                </a:r>
              </a:p>
            </p:txBody>
          </p:sp>
        </p:grpSp>
      </p:grpSp>
    </p:spTree>
    <p:extLst>
      <p:ext uri="{BB962C8B-B14F-4D97-AF65-F5344CB8AC3E}">
        <p14:creationId xmlns:p14="http://schemas.microsoft.com/office/powerpoint/2010/main" val="4235032094"/>
      </p:ext>
    </p:extLst>
  </p:cSld>
  <p:clrMapOvr>
    <a:masterClrMapping/>
  </p:clrMapOvr>
  <p:transition spd="med">
    <p:fade/>
  </p:transition>
</p:sld>
</file>

<file path=ppt/theme/theme1.xml><?xml version="1.0" encoding="utf-8"?>
<a:theme xmlns:a="http://schemas.openxmlformats.org/drawingml/2006/main" name="Projekt domyślny">
  <a:themeElements>
    <a:clrScheme name="Niestandardowy 1">
      <a:dk1>
        <a:srgbClr val="000000"/>
      </a:dk1>
      <a:lt1>
        <a:srgbClr val="FFFFFF"/>
      </a:lt1>
      <a:dk2>
        <a:srgbClr val="000000"/>
      </a:dk2>
      <a:lt2>
        <a:srgbClr val="808080"/>
      </a:lt2>
      <a:accent1>
        <a:srgbClr val="BBE0E3"/>
      </a:accent1>
      <a:accent2>
        <a:srgbClr val="333399"/>
      </a:accent2>
      <a:accent3>
        <a:srgbClr val="FF0000"/>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rojekt domyślny">
  <a:themeElements>
    <a:clrScheme name="Niestandardowy 1">
      <a:dk1>
        <a:srgbClr val="000000"/>
      </a:dk1>
      <a:lt1>
        <a:srgbClr val="FFFFFF"/>
      </a:lt1>
      <a:dk2>
        <a:srgbClr val="000000"/>
      </a:dk2>
      <a:lt2>
        <a:srgbClr val="808080"/>
      </a:lt2>
      <a:accent1>
        <a:srgbClr val="BBE0E3"/>
      </a:accent1>
      <a:accent2>
        <a:srgbClr val="333399"/>
      </a:accent2>
      <a:accent3>
        <a:srgbClr val="FF0000"/>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rojekt domyślny">
  <a:themeElements>
    <a:clrScheme name="Niestandardowy 1">
      <a:dk1>
        <a:srgbClr val="000000"/>
      </a:dk1>
      <a:lt1>
        <a:srgbClr val="FFFFFF"/>
      </a:lt1>
      <a:dk2>
        <a:srgbClr val="000000"/>
      </a:dk2>
      <a:lt2>
        <a:srgbClr val="808080"/>
      </a:lt2>
      <a:accent1>
        <a:srgbClr val="BBE0E3"/>
      </a:accent1>
      <a:accent2>
        <a:srgbClr val="333399"/>
      </a:accent2>
      <a:accent3>
        <a:srgbClr val="FF0000"/>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30361</TotalTime>
  <Words>1554</Words>
  <Application>Microsoft Office PowerPoint</Application>
  <PresentationFormat>Pokaz na ekranie (4:3)</PresentationFormat>
  <Paragraphs>478</Paragraphs>
  <Slides>50</Slides>
  <Notes>39</Notes>
  <HiddenSlides>0</HiddenSlides>
  <MMClips>1</MMClips>
  <ScaleCrop>false</ScaleCrop>
  <HeadingPairs>
    <vt:vector size="6" baseType="variant">
      <vt:variant>
        <vt:lpstr>Używane czcionki</vt:lpstr>
      </vt:variant>
      <vt:variant>
        <vt:i4>4</vt:i4>
      </vt:variant>
      <vt:variant>
        <vt:lpstr>Motyw</vt:lpstr>
      </vt:variant>
      <vt:variant>
        <vt:i4>11</vt:i4>
      </vt:variant>
      <vt:variant>
        <vt:lpstr>Tytuły slajdów</vt:lpstr>
      </vt:variant>
      <vt:variant>
        <vt:i4>50</vt:i4>
      </vt:variant>
    </vt:vector>
  </HeadingPairs>
  <TitlesOfParts>
    <vt:vector size="65" baseType="lpstr">
      <vt:lpstr>Arial</vt:lpstr>
      <vt:lpstr>Calibri</vt:lpstr>
      <vt:lpstr>Times New Roman</vt:lpstr>
      <vt:lpstr>Wingdings</vt:lpstr>
      <vt:lpstr>Projekt domyślny</vt:lpstr>
      <vt:lpstr>Motyw pakietu Office</vt:lpstr>
      <vt:lpstr>1_Motyw pakietu Office</vt:lpstr>
      <vt:lpstr>2_Motyw pakietu Office</vt:lpstr>
      <vt:lpstr>3_Motyw pakietu Office</vt:lpstr>
      <vt:lpstr>4_Motyw pakietu Office</vt:lpstr>
      <vt:lpstr>5_Motyw pakietu Office</vt:lpstr>
      <vt:lpstr>6_Motyw pakietu Office</vt:lpstr>
      <vt:lpstr>7_Motyw pakietu Office</vt:lpstr>
      <vt:lpstr>1_Projekt domyślny</vt:lpstr>
      <vt:lpstr>2_Projekt domyślny</vt:lpstr>
      <vt:lpstr>DEBATA SPOŁECZNA dotycząca bezpieczeństwa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MIEJSCA W KTÓRYCH DOCHODZIŁO DO KRADZIEŻY</vt:lpstr>
      <vt:lpstr>Prezentacja programu PowerPoint</vt:lpstr>
      <vt:lpstr>MIEJSCA W KTÓRYCH DOCHODZIŁO DO KRADZIEŻY  Z WŁAMANIEM </vt:lpstr>
      <vt:lpstr>Prezentacja programu PowerPoint</vt:lpstr>
      <vt:lpstr>Prezentacja programu PowerPoint</vt:lpstr>
      <vt:lpstr>MIEJSCA W KTÓRYCH DOCHODZIŁO DO USZKODZENIA MIENIA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LICZBA OSÓB ZATRZYMANYCH  na terenie miasta Podkowa Leśna </vt:lpstr>
      <vt:lpstr>Prezentacja programu PowerPoint</vt:lpstr>
      <vt:lpstr>Prezentacja programu PowerPoint</vt:lpstr>
      <vt:lpstr>Prezentacja programu PowerPoint</vt:lpstr>
      <vt:lpstr>CZAS REAKCJI NA ZDARZENIE  </vt:lpstr>
      <vt:lpstr>Prezentacja programu PowerPoint</vt:lpstr>
      <vt:lpstr>PRZEMOC W RODZINIE</vt:lpstr>
      <vt:lpstr>MIEJSCA ZAGROŻONE W PODKOWIE LEŚNEJ</vt:lpstr>
      <vt:lpstr>MIEJSCA ZAGROŻONE W PODKOWIE LEŚNEJ</vt:lpstr>
      <vt:lpstr>Prezentacja programu PowerPoint</vt:lpstr>
      <vt:lpstr>Prezentacja programu PowerPoint</vt:lpstr>
      <vt:lpstr>MAPA ZAGROŻEŃ</vt:lpstr>
      <vt:lpstr>Prezentacja programu PowerPoint</vt:lpstr>
      <vt:lpstr>KATEGORIA i LICZBA ZGŁOSZEŃ wg KMZB</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KAMPANIA INFORMACYJNA W ZAKRESIE ZAPOBIEGANIA PRZESTĘPSTWOM  METODĄ „NA WNUCZKA” I „NA POLICJANTA” </vt:lpstr>
      <vt:lpstr>KAMPANIA INFORMACYJNA W ZAKRESIE ZAPOBIEGANIA  PRZESTĘPSTWOM  METODĄ „NA WNUCZKA” I „NA POLICJANTA” </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TOSHIBA</dc:creator>
  <cp:lastModifiedBy>Katarzyna Tusinska</cp:lastModifiedBy>
  <cp:revision>2060</cp:revision>
  <cp:lastPrinted>2017-01-26T13:11:53Z</cp:lastPrinted>
  <dcterms:modified xsi:type="dcterms:W3CDTF">2018-07-14T14:01:28Z</dcterms:modified>
</cp:coreProperties>
</file>